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20"/>
  </p:notesMasterIdLst>
  <p:sldIdLst>
    <p:sldId id="257" r:id="rId2"/>
    <p:sldId id="258" r:id="rId3"/>
    <p:sldId id="262" r:id="rId4"/>
    <p:sldId id="259" r:id="rId5"/>
    <p:sldId id="260" r:id="rId6"/>
    <p:sldId id="261" r:id="rId7"/>
    <p:sldId id="263" r:id="rId8"/>
    <p:sldId id="264" r:id="rId9"/>
    <p:sldId id="279" r:id="rId10"/>
    <p:sldId id="265" r:id="rId11"/>
    <p:sldId id="280" r:id="rId12"/>
    <p:sldId id="270" r:id="rId13"/>
    <p:sldId id="271" r:id="rId14"/>
    <p:sldId id="272" r:id="rId15"/>
    <p:sldId id="276" r:id="rId16"/>
    <p:sldId id="277" r:id="rId17"/>
    <p:sldId id="278" r:id="rId18"/>
    <p:sldId id="281" r:id="rId19"/>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432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70814" autoAdjust="0"/>
  </p:normalViewPr>
  <p:slideViewPr>
    <p:cSldViewPr snapToGrid="0">
      <p:cViewPr>
        <p:scale>
          <a:sx n="46" d="100"/>
          <a:sy n="46" d="100"/>
        </p:scale>
        <p:origin x="-1670" y="-451"/>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FAE81E17-C63D-401F-9E70-44C83146121E}" type="datetimeFigureOut">
              <a:rPr lang="en-US"/>
              <a:pPr>
                <a:defRPr/>
              </a:pPr>
              <a:t>3/17/2015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48B74E6D-50A5-47DA-9248-BE0C7836B18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5DDC51C-ED7A-49CD-91C5-1299929F728F}" type="slidenum">
              <a:rPr lang="en-US"/>
              <a:pPr fontAlgn="base">
                <a:spcBef>
                  <a:spcPct val="0"/>
                </a:spcBef>
                <a:spcAft>
                  <a:spcPct val="0"/>
                </a:spcAft>
                <a:defRPr/>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 </a:t>
            </a:r>
          </a:p>
          <a:p>
            <a:pPr eaLnBrk="1" hangingPunct="1">
              <a:spcBef>
                <a:spcPct val="0"/>
              </a:spcBef>
            </a:pPr>
            <a:endParaRPr lang="en-US" smtClean="0"/>
          </a:p>
        </p:txBody>
      </p:sp>
      <p:sp>
        <p:nvSpPr>
          <p:cNvPr id="358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13EC48A-A8C9-4BA3-8B07-72E472294A66}" type="slidenum">
              <a:rPr lang="en-US"/>
              <a:pPr fontAlgn="base">
                <a:spcBef>
                  <a:spcPct val="0"/>
                </a:spcBef>
                <a:spcAft>
                  <a:spcPct val="0"/>
                </a:spcAft>
                <a:defRPr/>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78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7C9DFCB-4399-4DB7-9F6C-958EDA3EA3B4}" type="slidenum">
              <a:rPr lang="en-US"/>
              <a:pPr fontAlgn="base">
                <a:spcBef>
                  <a:spcPct val="0"/>
                </a:spcBef>
                <a:spcAft>
                  <a:spcPct val="0"/>
                </a:spcAft>
                <a:defRPr/>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993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DD3514-F041-4DA4-B8F7-B6508521E11D}" type="slidenum">
              <a:rPr lang="en-US"/>
              <a:pPr fontAlgn="base">
                <a:spcBef>
                  <a:spcPct val="0"/>
                </a:spcBef>
                <a:spcAft>
                  <a:spcPct val="0"/>
                </a:spcAft>
                <a:defRPr/>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19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76F8C9E-FB49-4B2B-94AC-76096B0D0B6D}" type="slidenum">
              <a:rPr lang="en-US"/>
              <a:pPr fontAlgn="base">
                <a:spcBef>
                  <a:spcPct val="0"/>
                </a:spcBef>
                <a:spcAft>
                  <a:spcPct val="0"/>
                </a:spcAft>
                <a:defRPr/>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40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AD870D4-3BD8-4429-B764-5C5536CEEA2C}" type="slidenum">
              <a:rPr lang="en-US"/>
              <a:pPr fontAlgn="base">
                <a:spcBef>
                  <a:spcPct val="0"/>
                </a:spcBef>
                <a:spcAft>
                  <a:spcPct val="0"/>
                </a:spcAft>
                <a:defRPr/>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60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B2815A8-7083-448F-A158-1520427C28FA}" type="slidenum">
              <a:rPr lang="en-US"/>
              <a:pPr fontAlgn="base">
                <a:spcBef>
                  <a:spcPct val="0"/>
                </a:spcBef>
                <a:spcAft>
                  <a:spcPct val="0"/>
                </a:spcAft>
                <a:defRPr/>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81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A5E7FFC-9B88-478F-A7C8-572418A1BB3C}" type="slidenum">
              <a:rPr lang="en-US"/>
              <a:pPr fontAlgn="base">
                <a:spcBef>
                  <a:spcPct val="0"/>
                </a:spcBef>
                <a:spcAft>
                  <a:spcPct val="0"/>
                </a:spcAft>
                <a:defRPr/>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9E227A2-11E9-4E68-8951-447DC28A179D}" type="slidenum">
              <a:rPr lang="en-US"/>
              <a:pPr fontAlgn="base">
                <a:spcBef>
                  <a:spcPct val="0"/>
                </a:spcBef>
                <a:spcAft>
                  <a:spcPct val="0"/>
                </a:spcAft>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u="sng" smtClean="0"/>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35BC19-B5D6-4883-9172-DA52D341EC3A}" type="slidenum">
              <a:rPr lang="en-US"/>
              <a:pPr fontAlgn="base">
                <a:spcBef>
                  <a:spcPct val="0"/>
                </a:spcBef>
                <a:spcAft>
                  <a:spcPct val="0"/>
                </a:spcAft>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015307E-01BD-4E30-AB8D-CD61B17FB06A}" type="slidenum">
              <a:rPr lang="en-US"/>
              <a:pPr fontAlgn="base">
                <a:spcBef>
                  <a:spcPct val="0"/>
                </a:spcBef>
                <a:spcAft>
                  <a:spcPct val="0"/>
                </a:spcAft>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8E2DB73-71CC-4980-A486-4629FFBBF357}" type="slidenum">
              <a:rPr lang="en-US"/>
              <a:pPr fontAlgn="base">
                <a:spcBef>
                  <a:spcPct val="0"/>
                </a:spcBef>
                <a:spcAft>
                  <a:spcPct val="0"/>
                </a:spcAft>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 </a:t>
            </a:r>
          </a:p>
          <a:p>
            <a:pPr eaLnBrk="1" hangingPunct="1">
              <a:spcBef>
                <a:spcPct val="0"/>
              </a:spcBef>
            </a:pPr>
            <a:endParaRPr lang="en-US" smtClean="0"/>
          </a:p>
        </p:txBody>
      </p:sp>
      <p:sp>
        <p:nvSpPr>
          <p:cNvPr id="276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11770FC-0B82-430E-A0ED-BC678C7F0FF5}" type="slidenum">
              <a:rPr lang="en-US"/>
              <a:pPr fontAlgn="base">
                <a:spcBef>
                  <a:spcPct val="0"/>
                </a:spcBef>
                <a:spcAft>
                  <a:spcPct val="0"/>
                </a:spcAft>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96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30CDB70-117D-4979-BC19-F1CDC7578328}" type="slidenum">
              <a:rPr lang="en-US"/>
              <a:pPr fontAlgn="base">
                <a:spcBef>
                  <a:spcPct val="0"/>
                </a:spcBef>
                <a:spcAft>
                  <a:spcPct val="0"/>
                </a:spcAft>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17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E56DED8-A537-424C-86EA-EF77B339D201}" type="slidenum">
              <a:rPr lang="en-US"/>
              <a:pPr fontAlgn="base">
                <a:spcBef>
                  <a:spcPct val="0"/>
                </a:spcBef>
                <a:spcAft>
                  <a:spcPct val="0"/>
                </a:spcAft>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37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A31CA11-448A-4FFC-A7D9-0F7A504B7BE9}" type="slidenum">
              <a:rPr lang="en-US"/>
              <a:pPr fontAlgn="base">
                <a:spcBef>
                  <a:spcPct val="0"/>
                </a:spcBef>
                <a:spcAft>
                  <a:spcPct val="0"/>
                </a:spcAft>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DE3C88E-B0FE-43F3-A541-B98B0CA9E1FF}" type="datetimeFigureOut">
              <a:rPr lang="en-US"/>
              <a:pPr>
                <a:defRPr/>
              </a:pPr>
              <a:t>3/17/2015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9926920-08E0-4798-8E94-B87FFC6A3E8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8C3B6425-970D-4EAF-B49B-3BCC11D822E6}" type="datetimeFigureOut">
              <a:rPr lang="en-US"/>
              <a:pPr>
                <a:defRPr/>
              </a:pPr>
              <a:t>3/17/2015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2B8C32-C3AC-4B2A-8069-0420508DA56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B4BB23E-DBF1-4495-880A-FD85D6ED0F58}" type="datetimeFigureOut">
              <a:rPr lang="en-US"/>
              <a:pPr>
                <a:defRPr/>
              </a:pPr>
              <a:t>3/17/2015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7483CEB-3636-4C06-9334-0164B24A0E0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09600" y="1600201"/>
            <a:ext cx="10972800" cy="4525963"/>
          </a:xfrm>
        </p:spPr>
        <p:txBody>
          <a:bodyPr/>
          <a:lstStyle/>
          <a:p>
            <a:pPr lvl="0"/>
            <a:r>
              <a:rPr lang="en-US" noProof="0" smtClean="0"/>
              <a:t>Click icon to add SmartArt graphic</a:t>
            </a:r>
          </a:p>
        </p:txBody>
      </p:sp>
      <p:sp>
        <p:nvSpPr>
          <p:cNvPr id="4" name="Rectangle 4"/>
          <p:cNvSpPr>
            <a:spLocks noGrp="1" noChangeArrowheads="1"/>
          </p:cNvSpPr>
          <p:nvPr>
            <p:ph type="dt" sz="half" idx="10"/>
          </p:nvPr>
        </p:nvSpPr>
        <p:spPr>
          <a:ln/>
        </p:spPr>
        <p:txBody>
          <a:bodyPr/>
          <a:lstStyle>
            <a:lvl1pPr>
              <a:defRPr/>
            </a:lvl1pPr>
          </a:lstStyle>
          <a:p>
            <a:pPr>
              <a:defRPr/>
            </a:pPr>
            <a:fld id="{BF314A34-FA06-48D5-96C0-32BA62FC6A92}" type="datetimeFigureOut">
              <a:rPr lang="en-US"/>
              <a:pPr>
                <a:defRPr/>
              </a:pPr>
              <a:t>3/17/2015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4F24CA6-AABD-4354-A16F-6E70620DF71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258AA95-C78E-47B7-BFB1-AA9BBDB32B26}" type="datetimeFigureOut">
              <a:rPr lang="en-US"/>
              <a:pPr>
                <a:defRPr/>
              </a:pPr>
              <a:t>3/17/2015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FD1286A-C1B1-4D35-8AE5-00AC0002649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2E722BAC-1323-4D6C-BE23-38F4F30B96E0}" type="datetimeFigureOut">
              <a:rPr lang="en-US"/>
              <a:pPr>
                <a:defRPr/>
              </a:pPr>
              <a:t>3/17/2015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0ED8D1-9B62-4679-AC74-B9A95563D50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197FEB98-3794-4AB8-A823-B1BF739CD3B5}" type="datetimeFigureOut">
              <a:rPr lang="en-US"/>
              <a:pPr>
                <a:defRPr/>
              </a:pPr>
              <a:t>3/17/2015</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FCBFA53-36A5-406C-901D-177238D1F88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DAE7A14E-E3E8-49E9-A484-08830748847B}" type="datetimeFigureOut">
              <a:rPr lang="en-US"/>
              <a:pPr>
                <a:defRPr/>
              </a:pPr>
              <a:t>3/17/2015</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AA526C7-FA83-4BF3-A7C0-E3E1119ACA2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17885DA9-017A-4862-B023-581E6779C97C}" type="datetimeFigureOut">
              <a:rPr lang="en-US"/>
              <a:pPr>
                <a:defRPr/>
              </a:pPr>
              <a:t>3/17/2015</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D909A5A-D4E7-4408-A79A-CC4AD3A83B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5FD2C501-365E-48DB-87E6-F33196DF03DE}" type="datetimeFigureOut">
              <a:rPr lang="en-US"/>
              <a:pPr>
                <a:defRPr/>
              </a:pPr>
              <a:t>3/17/2015</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1AE5377-86CF-4AED-86F2-0ADA9F23596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AD2D707-74FF-46D1-9601-0A281D920F15}" type="datetimeFigureOut">
              <a:rPr lang="en-US"/>
              <a:pPr>
                <a:defRPr/>
              </a:pPr>
              <a:t>3/17/2015</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4A1B917-5FBA-401C-B72D-0B2F6B42696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4D4069E-7ED8-49DE-8102-E3A1C0D6FD3D}" type="datetimeFigureOut">
              <a:rPr lang="en-US"/>
              <a:pPr>
                <a:defRPr/>
              </a:pPr>
              <a:t>3/17/2015</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AB44135-1DB5-4FB7-B791-DD7EB17A086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0"/>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a:latin typeface="Arial" charset="0"/>
              </a:defRPr>
            </a:lvl1pPr>
          </a:lstStyle>
          <a:p>
            <a:pPr>
              <a:defRPr/>
            </a:pPr>
            <a:fld id="{01E5AD31-2901-4C8E-B984-DC3226EA6F84}" type="datetimeFigureOut">
              <a:rPr lang="en-US"/>
              <a:pPr>
                <a:defRPr/>
              </a:pPr>
              <a:t>3/17/2015</a:t>
            </a:fld>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400">
                <a:latin typeface="+mn-lt"/>
              </a:defRPr>
            </a:lvl1pPr>
          </a:lstStyle>
          <a:p>
            <a:pPr>
              <a:defRPr/>
            </a:pPr>
            <a:fld id="{1D355373-2006-457D-B1B1-B364FD6628A5}"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14" r:id="rId1"/>
    <p:sldLayoutId id="2147483713" r:id="rId2"/>
    <p:sldLayoutId id="2147483712" r:id="rId3"/>
    <p:sldLayoutId id="2147483711" r:id="rId4"/>
    <p:sldLayoutId id="2147483710" r:id="rId5"/>
    <p:sldLayoutId id="2147483709" r:id="rId6"/>
    <p:sldLayoutId id="2147483708" r:id="rId7"/>
    <p:sldLayoutId id="2147483707" r:id="rId8"/>
    <p:sldLayoutId id="2147483706" r:id="rId9"/>
    <p:sldLayoutId id="2147483705" r:id="rId10"/>
    <p:sldLayoutId id="2147483704" r:id="rId11"/>
    <p:sldLayoutId id="2147483703"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330200" y="365125"/>
            <a:ext cx="11536363" cy="1970088"/>
          </a:xfrm>
        </p:spPr>
        <p:txBody>
          <a:bodyPr/>
          <a:lstStyle/>
          <a:p>
            <a:pPr eaLnBrk="1" hangingPunct="1"/>
            <a:r>
              <a:rPr lang="en-US" altLang="en-US" sz="3800" b="1" smtClean="0">
                <a:cs typeface="Arial" charset="0"/>
              </a:rPr>
              <a:t>Long-Term Follow-Up of Supported Employment Recipients with Psychiatric Disabilities</a:t>
            </a:r>
          </a:p>
        </p:txBody>
      </p:sp>
      <p:sp>
        <p:nvSpPr>
          <p:cNvPr id="15363" name="Rectangle 3"/>
          <p:cNvSpPr>
            <a:spLocks noGrp="1" noChangeArrowheads="1"/>
          </p:cNvSpPr>
          <p:nvPr>
            <p:ph type="subTitle" idx="1"/>
          </p:nvPr>
        </p:nvSpPr>
        <p:spPr>
          <a:xfrm>
            <a:off x="1524000" y="2451100"/>
            <a:ext cx="9144000" cy="1524000"/>
          </a:xfrm>
        </p:spPr>
        <p:txBody>
          <a:bodyPr/>
          <a:lstStyle/>
          <a:p>
            <a:pPr eaLnBrk="1" hangingPunct="1">
              <a:lnSpc>
                <a:spcPct val="90000"/>
              </a:lnSpc>
            </a:pPr>
            <a:r>
              <a:rPr lang="en-US" altLang="en-US" b="1" smtClean="0">
                <a:cs typeface="Arial" charset="0"/>
              </a:rPr>
              <a:t>Judith A. Cook, PhD</a:t>
            </a:r>
            <a:br>
              <a:rPr lang="en-US" altLang="en-US" b="1" smtClean="0">
                <a:cs typeface="Arial" charset="0"/>
              </a:rPr>
            </a:br>
            <a:r>
              <a:rPr lang="en-US" altLang="en-US" b="1" smtClean="0">
                <a:cs typeface="Arial" charset="0"/>
              </a:rPr>
              <a:t>Professor, Department of Psychiatry </a:t>
            </a:r>
          </a:p>
          <a:p>
            <a:pPr eaLnBrk="1" hangingPunct="1">
              <a:lnSpc>
                <a:spcPct val="90000"/>
              </a:lnSpc>
            </a:pPr>
            <a:r>
              <a:rPr lang="en-US" altLang="en-US" b="1" smtClean="0">
                <a:cs typeface="Arial" charset="0"/>
              </a:rPr>
              <a:t>University of Illinois at Chicago</a:t>
            </a:r>
          </a:p>
          <a:p>
            <a:pPr eaLnBrk="1" hangingPunct="1">
              <a:lnSpc>
                <a:spcPct val="90000"/>
              </a:lnSpc>
            </a:pPr>
            <a:endParaRPr lang="en-US" altLang="en-US" sz="2800" b="1" smtClean="0">
              <a:solidFill>
                <a:schemeClr val="tx2"/>
              </a:solidFill>
              <a:cs typeface="Arial" charset="0"/>
            </a:endParaRPr>
          </a:p>
        </p:txBody>
      </p:sp>
      <p:sp>
        <p:nvSpPr>
          <p:cNvPr id="15364" name="Text Box 6"/>
          <p:cNvSpPr txBox="1">
            <a:spLocks noChangeArrowheads="1"/>
          </p:cNvSpPr>
          <p:nvPr/>
        </p:nvSpPr>
        <p:spPr bwMode="auto">
          <a:xfrm>
            <a:off x="1190625" y="4414838"/>
            <a:ext cx="8458200" cy="2062162"/>
          </a:xfrm>
          <a:prstGeom prst="rect">
            <a:avLst/>
          </a:prstGeom>
          <a:noFill/>
          <a:ln w="9525">
            <a:noFill/>
            <a:miter lim="800000"/>
            <a:headEnd/>
            <a:tailEnd/>
          </a:ln>
        </p:spPr>
        <p:txBody>
          <a:bodyPr>
            <a:spAutoFit/>
          </a:bodyPr>
          <a:lstStyle/>
          <a:p>
            <a:r>
              <a:rPr lang="en-US" altLang="en-US" sz="3200" b="1">
                <a:solidFill>
                  <a:schemeClr val="tx2"/>
                </a:solidFill>
              </a:rPr>
              <a:t>Disability Research Collaborative</a:t>
            </a:r>
          </a:p>
          <a:p>
            <a:r>
              <a:rPr lang="en-US" altLang="en-US" sz="3200" b="1">
                <a:solidFill>
                  <a:schemeClr val="tx2"/>
                </a:solidFill>
              </a:rPr>
              <a:t>Annual Research Meeting</a:t>
            </a:r>
          </a:p>
          <a:p>
            <a:r>
              <a:rPr lang="en-US" altLang="en-US" sz="3200" b="1">
                <a:solidFill>
                  <a:schemeClr val="tx2"/>
                </a:solidFill>
              </a:rPr>
              <a:t>Washington, DC </a:t>
            </a:r>
          </a:p>
          <a:p>
            <a:r>
              <a:rPr lang="en-US" altLang="en-US" sz="3200" b="1">
                <a:solidFill>
                  <a:schemeClr val="tx2"/>
                </a:solidFill>
              </a:rPr>
              <a:t>October 30-31, 2014</a:t>
            </a:r>
          </a:p>
        </p:txBody>
      </p:sp>
      <p:pic>
        <p:nvPicPr>
          <p:cNvPr id="15365" name="Picture 2" descr="http://news.uic.edu/files/2013/02/hdr_logo.gif"/>
          <p:cNvPicPr>
            <a:picLocks noChangeAspect="1" noChangeArrowheads="1"/>
          </p:cNvPicPr>
          <p:nvPr/>
        </p:nvPicPr>
        <p:blipFill>
          <a:blip r:embed="rId2"/>
          <a:srcRect/>
          <a:stretch>
            <a:fillRect/>
          </a:stretch>
        </p:blipFill>
        <p:spPr bwMode="auto">
          <a:xfrm>
            <a:off x="6778625" y="5338763"/>
            <a:ext cx="4291013" cy="857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Title 1"/>
          <p:cNvSpPr>
            <a:spLocks noGrp="1"/>
          </p:cNvSpPr>
          <p:nvPr>
            <p:ph type="title"/>
          </p:nvPr>
        </p:nvSpPr>
        <p:spPr>
          <a:xfrm>
            <a:off x="798513" y="-146050"/>
            <a:ext cx="10953750" cy="1325563"/>
          </a:xfrm>
        </p:spPr>
        <p:txBody>
          <a:bodyPr/>
          <a:lstStyle/>
          <a:p>
            <a:pPr eaLnBrk="1" hangingPunct="1"/>
            <a:r>
              <a:rPr lang="en-US" sz="3600" smtClean="0"/>
              <a:t>Multivariable* Analysis of </a:t>
            </a:r>
            <a:r>
              <a:rPr lang="en-US" sz="3600" u="sng" smtClean="0"/>
              <a:t>Summary Outcomes</a:t>
            </a:r>
          </a:p>
        </p:txBody>
      </p:sp>
      <p:sp>
        <p:nvSpPr>
          <p:cNvPr id="3" name="Content Placeholder 2"/>
          <p:cNvSpPr>
            <a:spLocks noGrp="1"/>
          </p:cNvSpPr>
          <p:nvPr>
            <p:ph idx="1"/>
          </p:nvPr>
        </p:nvSpPr>
        <p:spPr>
          <a:xfrm>
            <a:off x="285750" y="941388"/>
            <a:ext cx="11563350" cy="5916612"/>
          </a:xfrm>
        </p:spPr>
        <p:txBody>
          <a:bodyPr>
            <a:noAutofit/>
          </a:bodyPr>
          <a:lstStyle/>
          <a:p>
            <a:pPr eaLnBrk="1" hangingPunct="1">
              <a:defRPr/>
            </a:pPr>
            <a:r>
              <a:rPr lang="en-US" dirty="0" smtClean="0"/>
              <a:t>E condition did not have a significantly greater likelihood than C condition of any reported earnings over 13 years of follow-up (adjusted OR = 1.27, p=.253). </a:t>
            </a:r>
          </a:p>
          <a:p>
            <a:pPr eaLnBrk="1" hangingPunct="1">
              <a:defRPr/>
            </a:pPr>
            <a:r>
              <a:rPr lang="en-US" dirty="0" smtClean="0"/>
              <a:t>E condition was significantly more likely than C condition to ever be suspended from SSI/DI due to work over 13 years of follow-up (adjusted OR = 2.05, p=.024).</a:t>
            </a:r>
          </a:p>
          <a:p>
            <a:pPr eaLnBrk="1" hangingPunct="1">
              <a:defRPr/>
            </a:pPr>
            <a:r>
              <a:rPr lang="en-US" dirty="0" smtClean="0"/>
              <a:t>E condition had more total earnings than C condition over 13 years of follow-up (average approximately $3,000 more, standardized beta = 0.08, p=.092). </a:t>
            </a:r>
          </a:p>
          <a:p>
            <a:pPr marL="0" indent="0" eaLnBrk="1" hangingPunct="1">
              <a:buFontTx/>
              <a:buNone/>
              <a:defRPr/>
            </a:pPr>
            <a:r>
              <a:rPr lang="en-US" sz="2400" dirty="0"/>
              <a:t>* </a:t>
            </a:r>
            <a:r>
              <a:rPr lang="en-US" sz="2400" dirty="0" smtClean="0"/>
              <a:t>Logistic and linear regression models </a:t>
            </a:r>
            <a:r>
              <a:rPr lang="en-US" sz="2400" dirty="0"/>
              <a:t>adjust for effects of </a:t>
            </a:r>
            <a:r>
              <a:rPr lang="en-US" sz="2400" dirty="0" smtClean="0"/>
              <a:t>race/ethnicity, </a:t>
            </a:r>
            <a:r>
              <a:rPr lang="en-US" sz="2400" dirty="0"/>
              <a:t>gender, age, education, marital </a:t>
            </a:r>
            <a:r>
              <a:rPr lang="en-US" sz="2400" dirty="0" smtClean="0"/>
              <a:t>status, </a:t>
            </a:r>
            <a:r>
              <a:rPr lang="en-US" sz="2400" dirty="0"/>
              <a:t>psychiatric </a:t>
            </a:r>
            <a:r>
              <a:rPr lang="en-US" sz="2400" dirty="0" smtClean="0"/>
              <a:t>dx, substance use dx, medical comorbidity</a:t>
            </a:r>
            <a:r>
              <a:rPr lang="en-US" sz="2400" dirty="0"/>
              <a:t>, psychiatric hospitalization during EIDP, and geographic region.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Title 1"/>
          <p:cNvSpPr>
            <a:spLocks noGrp="1"/>
          </p:cNvSpPr>
          <p:nvPr>
            <p:ph type="title"/>
          </p:nvPr>
        </p:nvSpPr>
        <p:spPr>
          <a:xfrm>
            <a:off x="838200" y="-284163"/>
            <a:ext cx="10515600" cy="1325563"/>
          </a:xfrm>
        </p:spPr>
        <p:txBody>
          <a:bodyPr/>
          <a:lstStyle/>
          <a:p>
            <a:pPr eaLnBrk="1" hangingPunct="1"/>
            <a:r>
              <a:rPr lang="en-US" sz="3600" smtClean="0"/>
              <a:t>Long-term </a:t>
            </a:r>
            <a:r>
              <a:rPr lang="en-US" sz="3600" u="sng" smtClean="0"/>
              <a:t>Longitudinal Outcomes</a:t>
            </a:r>
            <a:r>
              <a:rPr lang="en-US" sz="3600" smtClean="0"/>
              <a:t>, 2000-2012</a:t>
            </a:r>
          </a:p>
        </p:txBody>
      </p:sp>
      <p:sp>
        <p:nvSpPr>
          <p:cNvPr id="34819" name="Content Placeholder 2"/>
          <p:cNvSpPr>
            <a:spLocks noGrp="1"/>
          </p:cNvSpPr>
          <p:nvPr>
            <p:ph idx="1"/>
          </p:nvPr>
        </p:nvSpPr>
        <p:spPr>
          <a:xfrm>
            <a:off x="85725" y="742950"/>
            <a:ext cx="12020550" cy="5454650"/>
          </a:xfrm>
        </p:spPr>
        <p:txBody>
          <a:bodyPr/>
          <a:lstStyle/>
          <a:p>
            <a:pPr eaLnBrk="1" hangingPunct="1"/>
            <a:r>
              <a:rPr lang="en-US" smtClean="0"/>
              <a:t>There were 62,202 monthly observations nested within 449 individuals and repeated over up to 156 months. </a:t>
            </a:r>
          </a:p>
          <a:p>
            <a:pPr eaLnBrk="1" hangingPunct="1"/>
            <a:r>
              <a:rPr lang="en-US" smtClean="0"/>
              <a:t>Individuals’ data were right-censored following program exit or mortality.</a:t>
            </a:r>
          </a:p>
          <a:p>
            <a:pPr eaLnBrk="1" hangingPunct="1"/>
            <a:r>
              <a:rPr lang="en-US" smtClean="0"/>
              <a:t>Random effects logistic and linear regression models were used to adjust for time and repeated measures correlations. </a:t>
            </a:r>
          </a:p>
          <a:p>
            <a:pPr eaLnBrk="1" hangingPunct="1"/>
            <a:r>
              <a:rPr lang="en-US" smtClean="0"/>
              <a:t>Any earnings and amount of earnings were assessed by any reported SSI or SSDI earnings. </a:t>
            </a:r>
          </a:p>
          <a:p>
            <a:pPr eaLnBrk="1" hangingPunct="1"/>
            <a:r>
              <a:rPr lang="en-US" smtClean="0"/>
              <a:t>Any suspension or termination due to work was from Mathematica DAF variable. </a:t>
            </a:r>
          </a:p>
          <a:p>
            <a:pPr eaLnBrk="1" hangingPunct="1"/>
            <a:r>
              <a:rPr lang="en-US" smtClean="0"/>
              <a:t>SSI/DI status based on monthly cash benefit paid.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Title 1"/>
          <p:cNvSpPr>
            <a:spLocks noGrp="1"/>
          </p:cNvSpPr>
          <p:nvPr>
            <p:ph type="title"/>
          </p:nvPr>
        </p:nvSpPr>
        <p:spPr>
          <a:xfrm>
            <a:off x="209550" y="152400"/>
            <a:ext cx="11787188" cy="800100"/>
          </a:xfrm>
        </p:spPr>
        <p:txBody>
          <a:bodyPr/>
          <a:lstStyle/>
          <a:p>
            <a:pPr eaLnBrk="1" hangingPunct="1"/>
            <a:r>
              <a:rPr lang="en-US" sz="3600" smtClean="0"/>
              <a:t>Multivariable* </a:t>
            </a:r>
            <a:r>
              <a:rPr lang="en-US" sz="3600" u="sng" smtClean="0"/>
              <a:t>Longitudinal Analysis</a:t>
            </a:r>
            <a:r>
              <a:rPr lang="en-US" sz="3600" smtClean="0"/>
              <a:t>: Any Earnings/Month</a:t>
            </a:r>
          </a:p>
        </p:txBody>
      </p:sp>
      <p:pic>
        <p:nvPicPr>
          <p:cNvPr id="36867" name="Content Placeholder 6"/>
          <p:cNvPicPr>
            <a:picLocks noGrp="1" noChangeAspect="1"/>
          </p:cNvPicPr>
          <p:nvPr>
            <p:ph idx="1"/>
          </p:nvPr>
        </p:nvPicPr>
        <p:blipFill>
          <a:blip r:embed="rId3"/>
          <a:srcRect/>
          <a:stretch>
            <a:fillRect/>
          </a:stretch>
        </p:blipFill>
        <p:spPr>
          <a:xfrm>
            <a:off x="6038850" y="1006475"/>
            <a:ext cx="7242175" cy="5803900"/>
          </a:xfrm>
        </p:spPr>
      </p:pic>
      <p:sp>
        <p:nvSpPr>
          <p:cNvPr id="8" name="TextBox 7"/>
          <p:cNvSpPr txBox="1"/>
          <p:nvPr/>
        </p:nvSpPr>
        <p:spPr>
          <a:xfrm>
            <a:off x="47625" y="885825"/>
            <a:ext cx="6038850" cy="5910263"/>
          </a:xfrm>
          <a:prstGeom prst="rect">
            <a:avLst/>
          </a:prstGeom>
          <a:noFill/>
        </p:spPr>
        <p:txBody>
          <a:bodyPr>
            <a:spAutoFit/>
          </a:bodyPr>
          <a:lstStyle/>
          <a:p>
            <a:pPr marL="457200" indent="-457200" fontAlgn="auto">
              <a:spcBef>
                <a:spcPts val="0"/>
              </a:spcBef>
              <a:spcAft>
                <a:spcPts val="0"/>
              </a:spcAft>
              <a:buFont typeface="Arial" panose="020B0604020202020204" pitchFamily="34" charset="0"/>
              <a:buChar char="•"/>
              <a:defRPr/>
            </a:pPr>
            <a:r>
              <a:rPr lang="en-US" sz="3200" dirty="0">
                <a:latin typeface="+mn-lt"/>
              </a:rPr>
              <a:t>In multivariable* random logistic regression, E condition almost 3 times as likely as C condition to have any earnings per month (OR=2.97, p=.015).</a:t>
            </a:r>
          </a:p>
          <a:p>
            <a:pPr marL="457200" indent="-457200" fontAlgn="auto">
              <a:spcBef>
                <a:spcPts val="0"/>
              </a:spcBef>
              <a:spcAft>
                <a:spcPts val="0"/>
              </a:spcAft>
              <a:buFont typeface="Arial" panose="020B0604020202020204" pitchFamily="34" charset="0"/>
              <a:buChar char="•"/>
              <a:defRPr/>
            </a:pPr>
            <a:r>
              <a:rPr lang="en-US" sz="3200" dirty="0">
                <a:latin typeface="+mn-lt"/>
              </a:rPr>
              <a:t>This advantage was seen through 2006, or 6-8 years post receipt of EBP SE. </a:t>
            </a:r>
          </a:p>
          <a:p>
            <a:pPr fontAlgn="auto">
              <a:spcBef>
                <a:spcPts val="0"/>
              </a:spcBef>
              <a:spcAft>
                <a:spcPts val="0"/>
              </a:spcAft>
              <a:defRPr/>
            </a:pPr>
            <a:endParaRPr lang="en-US" dirty="0">
              <a:latin typeface="+mn-lt"/>
            </a:endParaRPr>
          </a:p>
          <a:p>
            <a:pPr fontAlgn="auto">
              <a:spcBef>
                <a:spcPts val="0"/>
              </a:spcBef>
              <a:spcAft>
                <a:spcPts val="0"/>
              </a:spcAft>
              <a:defRPr/>
            </a:pPr>
            <a:r>
              <a:rPr lang="en-US" dirty="0">
                <a:latin typeface="+mn-lt"/>
              </a:rPr>
              <a:t>*Models adjust for effects of time, race/ethnicity, gender, age, education, marital status , psychiatric dx, substance use dx, medical comorbidity, psychiatric hospitalization during EIDP, and geographic region.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Title 1"/>
          <p:cNvSpPr>
            <a:spLocks noGrp="1"/>
          </p:cNvSpPr>
          <p:nvPr>
            <p:ph type="title"/>
          </p:nvPr>
        </p:nvSpPr>
        <p:spPr>
          <a:xfrm>
            <a:off x="77788" y="28575"/>
            <a:ext cx="12114212" cy="800100"/>
          </a:xfrm>
        </p:spPr>
        <p:txBody>
          <a:bodyPr/>
          <a:lstStyle/>
          <a:p>
            <a:pPr eaLnBrk="1" hangingPunct="1"/>
            <a:r>
              <a:rPr lang="en-US" sz="3600" smtClean="0"/>
              <a:t>Multivariable* </a:t>
            </a:r>
            <a:r>
              <a:rPr lang="en-US" sz="3600" u="sng" smtClean="0"/>
              <a:t>Longitudinal Analysis</a:t>
            </a:r>
            <a:r>
              <a:rPr lang="en-US" sz="3600" smtClean="0"/>
              <a:t>: $ Earned/Month</a:t>
            </a:r>
          </a:p>
        </p:txBody>
      </p:sp>
      <p:pic>
        <p:nvPicPr>
          <p:cNvPr id="38915" name="Content Placeholder 3"/>
          <p:cNvPicPr>
            <a:picLocks noGrp="1" noChangeAspect="1"/>
          </p:cNvPicPr>
          <p:nvPr>
            <p:ph idx="1"/>
          </p:nvPr>
        </p:nvPicPr>
        <p:blipFill>
          <a:blip r:embed="rId3"/>
          <a:srcRect/>
          <a:stretch>
            <a:fillRect/>
          </a:stretch>
        </p:blipFill>
        <p:spPr>
          <a:xfrm>
            <a:off x="5846763" y="828675"/>
            <a:ext cx="7332662" cy="5876925"/>
          </a:xfrm>
        </p:spPr>
      </p:pic>
      <p:sp>
        <p:nvSpPr>
          <p:cNvPr id="8" name="TextBox 7"/>
          <p:cNvSpPr txBox="1"/>
          <p:nvPr/>
        </p:nvSpPr>
        <p:spPr>
          <a:xfrm>
            <a:off x="71438" y="949325"/>
            <a:ext cx="5715000" cy="5724525"/>
          </a:xfrm>
          <a:prstGeom prst="rect">
            <a:avLst/>
          </a:prstGeom>
          <a:noFill/>
        </p:spPr>
        <p:txBody>
          <a:bodyPr>
            <a:spAutoFit/>
          </a:bodyPr>
          <a:lstStyle/>
          <a:p>
            <a:pPr marL="457200" indent="-457200" fontAlgn="auto">
              <a:spcBef>
                <a:spcPts val="0"/>
              </a:spcBef>
              <a:spcAft>
                <a:spcPts val="0"/>
              </a:spcAft>
              <a:buFont typeface="Arial" panose="020B0604020202020204" pitchFamily="34" charset="0"/>
              <a:buChar char="•"/>
              <a:defRPr/>
            </a:pPr>
            <a:r>
              <a:rPr lang="en-US" sz="3200" dirty="0">
                <a:latin typeface="+mn-lt"/>
              </a:rPr>
              <a:t>In longitudinal multivariable* random linear regression, E condition earned an average of $24 more per month than C condition (estimate = 23.5, p=.050).</a:t>
            </a:r>
          </a:p>
          <a:p>
            <a:pPr marL="457200" indent="-457200" fontAlgn="auto">
              <a:spcBef>
                <a:spcPts val="0"/>
              </a:spcBef>
              <a:spcAft>
                <a:spcPts val="0"/>
              </a:spcAft>
              <a:buFont typeface="Arial" panose="020B0604020202020204" pitchFamily="34" charset="0"/>
              <a:buChar char="•"/>
              <a:defRPr/>
            </a:pPr>
            <a:r>
              <a:rPr lang="en-US" sz="3200" dirty="0">
                <a:latin typeface="+mn-lt"/>
              </a:rPr>
              <a:t>This difference is seen through 2006. </a:t>
            </a:r>
          </a:p>
          <a:p>
            <a:pPr fontAlgn="auto">
              <a:spcBef>
                <a:spcPts val="0"/>
              </a:spcBef>
              <a:spcAft>
                <a:spcPts val="0"/>
              </a:spcAft>
              <a:defRPr/>
            </a:pPr>
            <a:endParaRPr lang="en-US" sz="2000" dirty="0">
              <a:latin typeface="+mn-lt"/>
            </a:endParaRPr>
          </a:p>
          <a:p>
            <a:pPr fontAlgn="auto">
              <a:spcBef>
                <a:spcPts val="0"/>
              </a:spcBef>
              <a:spcAft>
                <a:spcPts val="0"/>
              </a:spcAft>
              <a:defRPr/>
            </a:pPr>
            <a:r>
              <a:rPr lang="en-US" dirty="0">
                <a:latin typeface="+mn-lt"/>
              </a:rPr>
              <a:t>*Models adjust for effects of time, race/ethnicity, gender, age, education, marital status , psychiatric dx, substance use dx, medical comorbidity, psychiatric hospitalization during EIDP, and geographic region. </a:t>
            </a:r>
          </a:p>
          <a:p>
            <a:pPr fontAlgn="auto">
              <a:spcBef>
                <a:spcPts val="0"/>
              </a:spcBef>
              <a:spcAft>
                <a:spcPts val="0"/>
              </a:spcAft>
              <a:defRPr/>
            </a:pPr>
            <a:r>
              <a:rPr lang="en-US" dirty="0">
                <a:latin typeface="+mn-lt"/>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Title 1"/>
          <p:cNvSpPr>
            <a:spLocks noGrp="1"/>
          </p:cNvSpPr>
          <p:nvPr>
            <p:ph type="title"/>
          </p:nvPr>
        </p:nvSpPr>
        <p:spPr>
          <a:xfrm>
            <a:off x="0" y="28575"/>
            <a:ext cx="12192000" cy="800100"/>
          </a:xfrm>
        </p:spPr>
        <p:txBody>
          <a:bodyPr/>
          <a:lstStyle/>
          <a:p>
            <a:pPr eaLnBrk="1" hangingPunct="1"/>
            <a:r>
              <a:rPr lang="en-US" sz="3500" smtClean="0"/>
              <a:t>Multivariable* </a:t>
            </a:r>
            <a:r>
              <a:rPr lang="en-US" sz="3500" u="sng" smtClean="0"/>
              <a:t>Long. Analysis</a:t>
            </a:r>
            <a:r>
              <a:rPr lang="en-US" sz="3500" smtClean="0"/>
              <a:t>: Suspension/Termination</a:t>
            </a:r>
          </a:p>
        </p:txBody>
      </p:sp>
      <p:sp>
        <p:nvSpPr>
          <p:cNvPr id="40963" name="TextBox 7"/>
          <p:cNvSpPr txBox="1">
            <a:spLocks noChangeArrowheads="1"/>
          </p:cNvSpPr>
          <p:nvPr/>
        </p:nvSpPr>
        <p:spPr bwMode="auto">
          <a:xfrm>
            <a:off x="71438" y="828675"/>
            <a:ext cx="5845175" cy="6338888"/>
          </a:xfrm>
          <a:prstGeom prst="rect">
            <a:avLst/>
          </a:prstGeom>
          <a:noFill/>
          <a:ln w="9525">
            <a:noFill/>
            <a:miter lim="800000"/>
            <a:headEnd/>
            <a:tailEnd/>
          </a:ln>
        </p:spPr>
        <p:txBody>
          <a:bodyPr>
            <a:spAutoFit/>
          </a:bodyPr>
          <a:lstStyle/>
          <a:p>
            <a:pPr marL="457200" indent="-457200">
              <a:buFont typeface="Arial" charset="0"/>
              <a:buChar char="•"/>
            </a:pPr>
            <a:r>
              <a:rPr lang="en-US" sz="3200"/>
              <a:t>In longitudinal multivariable* random logistic regression, E participants were significantly more likely to be suspended/terminated from SSI/DI due to work than C (OR=19.74, p&lt;.001).</a:t>
            </a:r>
          </a:p>
          <a:p>
            <a:pPr marL="457200" indent="-457200">
              <a:buFont typeface="Arial" charset="0"/>
              <a:buChar char="•"/>
            </a:pPr>
            <a:r>
              <a:rPr lang="en-US" sz="3200"/>
              <a:t>Difference seen thru 2009.</a:t>
            </a:r>
          </a:p>
          <a:p>
            <a:pPr marL="457200" indent="-457200">
              <a:buFont typeface="Arial" charset="0"/>
              <a:buChar char="•"/>
            </a:pPr>
            <a:endParaRPr lang="en-US" sz="3200"/>
          </a:p>
          <a:p>
            <a:pPr marL="457200" indent="-457200"/>
            <a:r>
              <a:rPr lang="en-US" sz="3200"/>
              <a:t> </a:t>
            </a:r>
            <a:r>
              <a:rPr lang="en-US"/>
              <a:t>*Models adjust for effects of time, race/ethnicity, gender, age, education, marital status , psychiatric dx, substance use dx, medical comorbidity, psychiatric hospitalization during EIDP, and geographic region. </a:t>
            </a:r>
          </a:p>
          <a:p>
            <a:pPr marL="457200" indent="-457200"/>
            <a:endParaRPr lang="en-US"/>
          </a:p>
        </p:txBody>
      </p:sp>
      <p:pic>
        <p:nvPicPr>
          <p:cNvPr id="40964" name="Picture 9"/>
          <p:cNvPicPr>
            <a:picLocks noChangeAspect="1"/>
          </p:cNvPicPr>
          <p:nvPr/>
        </p:nvPicPr>
        <p:blipFill>
          <a:blip r:embed="rId3"/>
          <a:srcRect/>
          <a:stretch>
            <a:fillRect/>
          </a:stretch>
        </p:blipFill>
        <p:spPr bwMode="auto">
          <a:xfrm>
            <a:off x="5865813" y="828675"/>
            <a:ext cx="7321550" cy="5867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Title 1"/>
          <p:cNvSpPr>
            <a:spLocks noGrp="1"/>
          </p:cNvSpPr>
          <p:nvPr>
            <p:ph type="title"/>
          </p:nvPr>
        </p:nvSpPr>
        <p:spPr>
          <a:xfrm>
            <a:off x="838200" y="58738"/>
            <a:ext cx="10515600" cy="1017587"/>
          </a:xfrm>
        </p:spPr>
        <p:txBody>
          <a:bodyPr/>
          <a:lstStyle/>
          <a:p>
            <a:pPr eaLnBrk="1" hangingPunct="1"/>
            <a:r>
              <a:rPr lang="en-US" sz="3600" smtClean="0"/>
              <a:t>Conclusions</a:t>
            </a:r>
          </a:p>
        </p:txBody>
      </p:sp>
      <p:sp>
        <p:nvSpPr>
          <p:cNvPr id="43011" name="Content Placeholder 2"/>
          <p:cNvSpPr>
            <a:spLocks noGrp="1"/>
          </p:cNvSpPr>
          <p:nvPr>
            <p:ph idx="1"/>
          </p:nvPr>
        </p:nvSpPr>
        <p:spPr>
          <a:xfrm>
            <a:off x="346075" y="1076325"/>
            <a:ext cx="11499850" cy="5610225"/>
          </a:xfrm>
        </p:spPr>
        <p:txBody>
          <a:bodyPr/>
          <a:lstStyle/>
          <a:p>
            <a:pPr eaLnBrk="1" hangingPunct="1"/>
            <a:r>
              <a:rPr lang="en-US" sz="3500" smtClean="0"/>
              <a:t>Among the PES participants we studied, those in the EB SE condition were more likely to achieve competitive employment </a:t>
            </a:r>
            <a:r>
              <a:rPr lang="en-US" sz="3500" i="1" smtClean="0"/>
              <a:t>during</a:t>
            </a:r>
            <a:r>
              <a:rPr lang="en-US" sz="3500" smtClean="0"/>
              <a:t> the EIDP than controls. </a:t>
            </a:r>
          </a:p>
          <a:p>
            <a:pPr eaLnBrk="1" hangingPunct="1"/>
            <a:r>
              <a:rPr lang="en-US" sz="3500" smtClean="0"/>
              <a:t>There seems to be a clear advantage to the EBP SE condition in </a:t>
            </a:r>
            <a:r>
              <a:rPr lang="en-US" sz="3500" i="1" smtClean="0"/>
              <a:t>any earnings and amount of earnings </a:t>
            </a:r>
            <a:r>
              <a:rPr lang="en-US" sz="3500" smtClean="0"/>
              <a:t>up to 8 years post receipt of EB SE.</a:t>
            </a:r>
          </a:p>
          <a:p>
            <a:pPr eaLnBrk="1" hangingPunct="1"/>
            <a:r>
              <a:rPr lang="en-US" sz="3500" smtClean="0"/>
              <a:t>There is also a greater likelihood of SSI/DI program </a:t>
            </a:r>
            <a:r>
              <a:rPr lang="en-US" sz="3500" i="1" smtClean="0"/>
              <a:t>suspension/termination due to work </a:t>
            </a:r>
            <a:r>
              <a:rPr lang="en-US" sz="3500" smtClean="0"/>
              <a:t>among the EBP SE participants compared to controls.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Title 1"/>
          <p:cNvSpPr>
            <a:spLocks noGrp="1"/>
          </p:cNvSpPr>
          <p:nvPr>
            <p:ph type="title"/>
          </p:nvPr>
        </p:nvSpPr>
        <p:spPr>
          <a:xfrm>
            <a:off x="795338" y="-107950"/>
            <a:ext cx="10515600" cy="1325563"/>
          </a:xfrm>
        </p:spPr>
        <p:txBody>
          <a:bodyPr/>
          <a:lstStyle/>
          <a:p>
            <a:pPr eaLnBrk="1" hangingPunct="1"/>
            <a:r>
              <a:rPr lang="en-US" sz="3600" smtClean="0"/>
              <a:t> Study Limitations</a:t>
            </a:r>
          </a:p>
        </p:txBody>
      </p:sp>
      <p:sp>
        <p:nvSpPr>
          <p:cNvPr id="45059" name="Content Placeholder 2"/>
          <p:cNvSpPr>
            <a:spLocks noGrp="1"/>
          </p:cNvSpPr>
          <p:nvPr>
            <p:ph idx="1"/>
          </p:nvPr>
        </p:nvSpPr>
        <p:spPr>
          <a:xfrm>
            <a:off x="185738" y="957263"/>
            <a:ext cx="12201525" cy="5421312"/>
          </a:xfrm>
        </p:spPr>
        <p:txBody>
          <a:bodyPr/>
          <a:lstStyle/>
          <a:p>
            <a:pPr eaLnBrk="1" hangingPunct="1"/>
            <a:r>
              <a:rPr lang="en-US" smtClean="0"/>
              <a:t>Data are from a cohort study and not a nationally representative sample.</a:t>
            </a:r>
          </a:p>
          <a:p>
            <a:pPr eaLnBrk="1" hangingPunct="1"/>
            <a:r>
              <a:rPr lang="en-US" smtClean="0"/>
              <a:t>Participants may have received vocational services post-EIDP.</a:t>
            </a:r>
          </a:p>
          <a:p>
            <a:pPr eaLnBrk="1" hangingPunct="1"/>
            <a:r>
              <a:rPr lang="en-US" smtClean="0"/>
              <a:t>Over a third (37%) were lost during the follow-up period to factors such as death, retirement, and other causes. </a:t>
            </a:r>
          </a:p>
          <a:p>
            <a:pPr eaLnBrk="1" hangingPunct="1"/>
            <a:r>
              <a:rPr lang="en-US" smtClean="0"/>
              <a:t>Our outcome measures may not capture the complicated reality of people who cycle in and out of employment and benefit eligibility over extended periods. </a:t>
            </a:r>
          </a:p>
          <a:p>
            <a:pPr eaLnBrk="1" hangingPunct="1"/>
            <a:r>
              <a:rPr lang="en-US" smtClean="0"/>
              <a:t>Our data on employment and earnings are based on self-report and therefore subject to recall and other biases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Title 1"/>
          <p:cNvSpPr>
            <a:spLocks noGrp="1"/>
          </p:cNvSpPr>
          <p:nvPr>
            <p:ph type="title"/>
          </p:nvPr>
        </p:nvSpPr>
        <p:spPr>
          <a:xfrm>
            <a:off x="838200" y="0"/>
            <a:ext cx="10515600" cy="1325563"/>
          </a:xfrm>
        </p:spPr>
        <p:txBody>
          <a:bodyPr/>
          <a:lstStyle/>
          <a:p>
            <a:pPr eaLnBrk="1" hangingPunct="1"/>
            <a:r>
              <a:rPr lang="en-US" sz="3600" smtClean="0"/>
              <a:t>Next Steps</a:t>
            </a:r>
          </a:p>
        </p:txBody>
      </p:sp>
      <p:sp>
        <p:nvSpPr>
          <p:cNvPr id="3" name="Content Placeholder 2"/>
          <p:cNvSpPr>
            <a:spLocks noGrp="1"/>
          </p:cNvSpPr>
          <p:nvPr>
            <p:ph idx="1"/>
          </p:nvPr>
        </p:nvSpPr>
        <p:spPr>
          <a:xfrm>
            <a:off x="331788" y="1127125"/>
            <a:ext cx="11022012" cy="5405438"/>
          </a:xfrm>
        </p:spPr>
        <p:txBody>
          <a:bodyPr>
            <a:normAutofit fontScale="92500" lnSpcReduction="20000"/>
          </a:bodyPr>
          <a:lstStyle/>
          <a:p>
            <a:pPr eaLnBrk="1" hangingPunct="1">
              <a:defRPr/>
            </a:pPr>
            <a:r>
              <a:rPr lang="en-US" sz="3500" dirty="0" smtClean="0"/>
              <a:t>Look at employment and earnings data from the IRS.</a:t>
            </a:r>
          </a:p>
          <a:p>
            <a:pPr eaLnBrk="1" hangingPunct="1">
              <a:defRPr/>
            </a:pPr>
            <a:r>
              <a:rPr lang="en-US" sz="3500" dirty="0" smtClean="0"/>
              <a:t>Examine factors associated with the number of months of follow-up to help understand the change at 6-8 years.</a:t>
            </a:r>
          </a:p>
          <a:p>
            <a:pPr eaLnBrk="1" hangingPunct="1">
              <a:defRPr/>
            </a:pPr>
            <a:r>
              <a:rPr lang="en-US" sz="3500" dirty="0" smtClean="0"/>
              <a:t>Characterize the 67% with no reported earnings during follow-up. </a:t>
            </a:r>
          </a:p>
          <a:p>
            <a:pPr eaLnBrk="1" hangingPunct="1">
              <a:defRPr/>
            </a:pPr>
            <a:r>
              <a:rPr lang="en-US" sz="3500" dirty="0" smtClean="0"/>
              <a:t>Identify factors other than age that predict mortality among program participants. </a:t>
            </a:r>
          </a:p>
          <a:p>
            <a:pPr eaLnBrk="1" hangingPunct="1">
              <a:defRPr/>
            </a:pPr>
            <a:r>
              <a:rPr lang="en-US" sz="3500" dirty="0"/>
              <a:t>Focus on the 33% with any reported earnings during follow-up </a:t>
            </a:r>
            <a:r>
              <a:rPr lang="en-US" sz="3500" dirty="0" smtClean="0"/>
              <a:t>&amp; look </a:t>
            </a:r>
            <a:r>
              <a:rPr lang="en-US" sz="3500" dirty="0"/>
              <a:t>for </a:t>
            </a:r>
            <a:r>
              <a:rPr lang="en-US" sz="3500" dirty="0" smtClean="0"/>
              <a:t>additional patterns </a:t>
            </a:r>
            <a:r>
              <a:rPr lang="en-US" sz="3500" dirty="0"/>
              <a:t>and </a:t>
            </a:r>
            <a:r>
              <a:rPr lang="en-US" sz="3500" dirty="0" smtClean="0"/>
              <a:t>predictors. </a:t>
            </a:r>
          </a:p>
          <a:p>
            <a:pPr eaLnBrk="1" hangingPunct="1">
              <a:defRPr/>
            </a:pPr>
            <a:r>
              <a:rPr lang="en-US" sz="3500" dirty="0" smtClean="0"/>
              <a:t>Examine work behavior around the time of full retirement age to see what is associated with continued labor force participation in that older group</a:t>
            </a:r>
            <a:endParaRPr lang="en-US" dirty="0" smtClean="0"/>
          </a:p>
          <a:p>
            <a:pPr marL="0" indent="0" eaLnBrk="1" hangingPunct="1">
              <a:buFontTx/>
              <a:buNone/>
              <a:defRPr/>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Footer Placeholder 2"/>
          <p:cNvSpPr>
            <a:spLocks noGrp="1"/>
          </p:cNvSpPr>
          <p:nvPr>
            <p:ph type="ftr" sz="quarter" idx="11"/>
          </p:nvPr>
        </p:nvSpPr>
        <p:spPr>
          <a:noFill/>
          <a:ln>
            <a:miter lim="800000"/>
            <a:headEnd/>
            <a:tailEnd/>
          </a:ln>
        </p:spPr>
        <p:txBody>
          <a:bodyPr/>
          <a:lstStyle/>
          <a:p>
            <a:pPr fontAlgn="base">
              <a:spcBef>
                <a:spcPct val="0"/>
              </a:spcBef>
              <a:spcAft>
                <a:spcPct val="0"/>
              </a:spcAft>
            </a:pPr>
            <a:r>
              <a:rPr lang="en-US" altLang="en-US" smtClean="0"/>
              <a:t>JA Cook 10/30/14</a:t>
            </a:r>
          </a:p>
        </p:txBody>
      </p:sp>
      <p:sp>
        <p:nvSpPr>
          <p:cNvPr id="49154" name="Text Box 2"/>
          <p:cNvSpPr txBox="1">
            <a:spLocks noChangeArrowheads="1"/>
          </p:cNvSpPr>
          <p:nvPr/>
        </p:nvSpPr>
        <p:spPr bwMode="auto">
          <a:xfrm>
            <a:off x="609600" y="228600"/>
            <a:ext cx="11074400" cy="7662863"/>
          </a:xfrm>
          <a:prstGeom prst="rect">
            <a:avLst/>
          </a:prstGeom>
          <a:noFill/>
          <a:ln w="9525">
            <a:noFill/>
            <a:miter lim="800000"/>
            <a:headEnd/>
            <a:tailEnd/>
          </a:ln>
        </p:spPr>
        <p:txBody>
          <a:bodyPr>
            <a:spAutoFit/>
          </a:bodyPr>
          <a:lstStyle/>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p:txBody>
      </p:sp>
      <p:sp>
        <p:nvSpPr>
          <p:cNvPr id="49155" name="Text Box 3"/>
          <p:cNvSpPr txBox="1">
            <a:spLocks noChangeArrowheads="1"/>
          </p:cNvSpPr>
          <p:nvPr/>
        </p:nvSpPr>
        <p:spPr bwMode="auto">
          <a:xfrm>
            <a:off x="812800" y="400050"/>
            <a:ext cx="10701338" cy="7662863"/>
          </a:xfrm>
          <a:prstGeom prst="rect">
            <a:avLst/>
          </a:prstGeom>
          <a:noFill/>
          <a:ln w="9525">
            <a:noFill/>
            <a:miter lim="800000"/>
            <a:headEnd/>
            <a:tailEnd/>
          </a:ln>
        </p:spPr>
        <p:txBody>
          <a:bodyPr>
            <a:spAutoFit/>
          </a:bodyPr>
          <a:lstStyle/>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a:p>
            <a:pPr>
              <a:spcBef>
                <a:spcPct val="50000"/>
              </a:spcBef>
            </a:pPr>
            <a:endParaRPr lang="en-US" altLang="en-US" sz="2400">
              <a:latin typeface="Times New Roman" pitchFamily="18" charset="0"/>
            </a:endParaRPr>
          </a:p>
        </p:txBody>
      </p:sp>
      <p:sp>
        <p:nvSpPr>
          <p:cNvPr id="49156" name="Rectangle 4"/>
          <p:cNvSpPr>
            <a:spLocks noChangeArrowheads="1"/>
          </p:cNvSpPr>
          <p:nvPr/>
        </p:nvSpPr>
        <p:spPr bwMode="auto">
          <a:xfrm>
            <a:off x="677863" y="228600"/>
            <a:ext cx="10836275" cy="6343650"/>
          </a:xfrm>
          <a:prstGeom prst="rect">
            <a:avLst/>
          </a:prstGeom>
          <a:noFill/>
          <a:ln w="9525">
            <a:noFill/>
            <a:miter lim="800000"/>
            <a:headEnd/>
            <a:tailEnd/>
          </a:ln>
        </p:spPr>
        <p:txBody>
          <a:bodyPr wrap="none" anchor="ctr"/>
          <a:lstStyle/>
          <a:p>
            <a:endParaRPr lang="en-US" altLang="en-US" sz="3600">
              <a:latin typeface="Times New Roman" pitchFamily="18" charset="0"/>
            </a:endParaRPr>
          </a:p>
        </p:txBody>
      </p:sp>
      <p:sp>
        <p:nvSpPr>
          <p:cNvPr id="49157" name="Rectangle 5"/>
          <p:cNvSpPr>
            <a:spLocks noGrp="1" noChangeArrowheads="1"/>
          </p:cNvSpPr>
          <p:nvPr>
            <p:ph type="ctrTitle" idx="4294967295"/>
          </p:nvPr>
        </p:nvSpPr>
        <p:spPr>
          <a:xfrm>
            <a:off x="1016000" y="-1157288"/>
            <a:ext cx="10160000" cy="3733801"/>
          </a:xfrm>
        </p:spPr>
        <p:txBody>
          <a:bodyPr/>
          <a:lstStyle/>
          <a:p>
            <a:pPr eaLnBrk="1" hangingPunct="1"/>
            <a:r>
              <a:rPr lang="en-US" altLang="en-US" sz="4000" smtClean="0">
                <a:solidFill>
                  <a:schemeClr val="tx1"/>
                </a:solidFill>
              </a:rPr>
              <a:t>Contact Information</a:t>
            </a:r>
          </a:p>
        </p:txBody>
      </p:sp>
      <p:sp>
        <p:nvSpPr>
          <p:cNvPr id="49158" name="Text Box 7"/>
          <p:cNvSpPr txBox="1">
            <a:spLocks noChangeArrowheads="1"/>
          </p:cNvSpPr>
          <p:nvPr/>
        </p:nvSpPr>
        <p:spPr bwMode="auto">
          <a:xfrm>
            <a:off x="2836863" y="1192213"/>
            <a:ext cx="6589712" cy="3538537"/>
          </a:xfrm>
          <a:prstGeom prst="rect">
            <a:avLst/>
          </a:prstGeom>
          <a:noFill/>
          <a:ln w="9525">
            <a:noFill/>
            <a:miter lim="800000"/>
            <a:headEnd/>
            <a:tailEnd/>
          </a:ln>
        </p:spPr>
        <p:txBody>
          <a:bodyPr wrap="none">
            <a:spAutoFit/>
          </a:bodyPr>
          <a:lstStyle/>
          <a:p>
            <a:pPr eaLnBrk="0" hangingPunct="0"/>
            <a:r>
              <a:rPr lang="en-US" altLang="en-US" sz="3200">
                <a:latin typeface="Tahoma" pitchFamily="34" charset="0"/>
              </a:rPr>
              <a:t>Judith A. Cook, PhD</a:t>
            </a:r>
          </a:p>
          <a:p>
            <a:pPr eaLnBrk="0" hangingPunct="0"/>
            <a:r>
              <a:rPr lang="en-US" altLang="en-US" sz="3200">
                <a:latin typeface="Tahoma" pitchFamily="34" charset="0"/>
              </a:rPr>
              <a:t>University of Illinois at Chicago</a:t>
            </a:r>
          </a:p>
          <a:p>
            <a:pPr eaLnBrk="0" hangingPunct="0"/>
            <a:r>
              <a:rPr lang="en-US" altLang="en-US" sz="3200">
                <a:latin typeface="Tahoma" pitchFamily="34" charset="0"/>
              </a:rPr>
              <a:t>1601 W. Taylor St. M/C 912</a:t>
            </a:r>
          </a:p>
          <a:p>
            <a:pPr eaLnBrk="0" hangingPunct="0"/>
            <a:r>
              <a:rPr lang="en-US" altLang="en-US" sz="3200">
                <a:latin typeface="Tahoma" pitchFamily="34" charset="0"/>
              </a:rPr>
              <a:t>Chicago, IL 60612</a:t>
            </a:r>
          </a:p>
          <a:p>
            <a:pPr eaLnBrk="0" hangingPunct="0"/>
            <a:r>
              <a:rPr lang="en-US" altLang="en-US" sz="3200">
                <a:latin typeface="Tahoma" pitchFamily="34" charset="0"/>
              </a:rPr>
              <a:t>312-355-3921</a:t>
            </a:r>
          </a:p>
          <a:p>
            <a:pPr eaLnBrk="0" hangingPunct="0"/>
            <a:r>
              <a:rPr lang="en-US" altLang="en-US" sz="3200">
                <a:latin typeface="Tahoma" pitchFamily="34" charset="0"/>
              </a:rPr>
              <a:t>jcook@uic.edu</a:t>
            </a:r>
          </a:p>
          <a:p>
            <a:pPr eaLnBrk="0" hangingPunct="0"/>
            <a:r>
              <a:rPr lang="en-US" altLang="en-US" sz="3200">
                <a:latin typeface="Tahoma" pitchFamily="34" charset="0"/>
              </a:rPr>
              <a:t>http://www.cmhsrp.uic.edu/health/</a:t>
            </a:r>
          </a:p>
        </p:txBody>
      </p:sp>
      <p:pic>
        <p:nvPicPr>
          <p:cNvPr id="49159" name="Picture 2" descr="http://hospital.uillinois.edu/Images/Marketing/secondary-logo-1.jpg"/>
          <p:cNvPicPr>
            <a:picLocks noChangeAspect="1" noChangeArrowheads="1"/>
          </p:cNvPicPr>
          <p:nvPr/>
        </p:nvPicPr>
        <p:blipFill>
          <a:blip r:embed="rId2"/>
          <a:srcRect/>
          <a:stretch>
            <a:fillRect/>
          </a:stretch>
        </p:blipFill>
        <p:spPr bwMode="auto">
          <a:xfrm>
            <a:off x="5030788" y="4854575"/>
            <a:ext cx="2166937" cy="1289050"/>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838200" y="-42863"/>
            <a:ext cx="10515600" cy="1325563"/>
          </a:xfrm>
        </p:spPr>
        <p:txBody>
          <a:bodyPr/>
          <a:lstStyle/>
          <a:p>
            <a:pPr eaLnBrk="1" hangingPunct="1"/>
            <a:r>
              <a:rPr lang="en-US" altLang="en-US" smtClean="0">
                <a:cs typeface="Arial" charset="0"/>
              </a:rPr>
              <a:t>Collaborators &amp; Funder</a:t>
            </a:r>
          </a:p>
        </p:txBody>
      </p:sp>
      <p:sp>
        <p:nvSpPr>
          <p:cNvPr id="16387" name="Rectangle 3"/>
          <p:cNvSpPr>
            <a:spLocks noGrp="1" noChangeArrowheads="1"/>
          </p:cNvSpPr>
          <p:nvPr>
            <p:ph idx="1"/>
          </p:nvPr>
        </p:nvSpPr>
        <p:spPr>
          <a:xfrm>
            <a:off x="325438" y="1193800"/>
            <a:ext cx="11734800" cy="5667375"/>
          </a:xfrm>
        </p:spPr>
        <p:txBody>
          <a:bodyPr/>
          <a:lstStyle/>
          <a:p>
            <a:pPr algn="ctr" eaLnBrk="1" hangingPunct="1">
              <a:lnSpc>
                <a:spcPct val="70000"/>
              </a:lnSpc>
              <a:buFontTx/>
              <a:buNone/>
            </a:pPr>
            <a:r>
              <a:rPr lang="en-US" altLang="en-US" smtClean="0">
                <a:cs typeface="Arial" charset="0"/>
              </a:rPr>
              <a:t>Jane K. Burke-Miller, PhD, UIC </a:t>
            </a:r>
          </a:p>
          <a:p>
            <a:pPr algn="ctr" eaLnBrk="1" hangingPunct="1">
              <a:lnSpc>
                <a:spcPct val="70000"/>
              </a:lnSpc>
              <a:buFontTx/>
              <a:buNone/>
            </a:pPr>
            <a:r>
              <a:rPr lang="en-US" altLang="en-US" smtClean="0">
                <a:cs typeface="Arial" charset="0"/>
              </a:rPr>
              <a:t>Emily Roessel, MPP, SSA</a:t>
            </a:r>
          </a:p>
          <a:p>
            <a:pPr algn="ctr" eaLnBrk="1" hangingPunct="1">
              <a:lnSpc>
                <a:spcPct val="70000"/>
              </a:lnSpc>
              <a:buFontTx/>
              <a:buNone/>
            </a:pPr>
            <a:endParaRPr lang="en-US" altLang="en-US" smtClean="0">
              <a:cs typeface="Arial" charset="0"/>
            </a:endParaRPr>
          </a:p>
          <a:p>
            <a:pPr eaLnBrk="1" hangingPunct="1">
              <a:lnSpc>
                <a:spcPct val="70000"/>
              </a:lnSpc>
              <a:buFontTx/>
              <a:buNone/>
            </a:pPr>
            <a:r>
              <a:rPr lang="en-US" smtClean="0"/>
              <a:t>   This work was funded by Social Security Administration (SSA) Cooperative Agreement No. 1-DRC12000001-01-00 with Mathematica Policy Research, Inc. as part of their Disability Research Consortium under which Judith Cook was a sub-recipient. Data come from the Employment Intervention Demonstration Program funded by the Substance Abuse and Mental Health Services Administration, Center for Mental Health Services Cooperative Agreement No. SM51820. The opinions and conclusions expressed are solely those of the author(s) and do not represent the opinions or policy of Mathematica Policy Research, SSA, or any agency with the Federal Government.</a:t>
            </a:r>
            <a:r>
              <a:rPr lang="en-US" altLang="en-US" smtClean="0">
                <a:cs typeface="Arial"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Title 1"/>
          <p:cNvSpPr>
            <a:spLocks noGrp="1"/>
          </p:cNvSpPr>
          <p:nvPr>
            <p:ph type="title"/>
          </p:nvPr>
        </p:nvSpPr>
        <p:spPr>
          <a:xfrm>
            <a:off x="838200" y="0"/>
            <a:ext cx="10515600" cy="1325563"/>
          </a:xfrm>
        </p:spPr>
        <p:txBody>
          <a:bodyPr/>
          <a:lstStyle/>
          <a:p>
            <a:pPr eaLnBrk="1" hangingPunct="1"/>
            <a:r>
              <a:rPr lang="en-US" smtClean="0">
                <a:cs typeface="Arial" charset="0"/>
              </a:rPr>
              <a:t>Background &amp; Objectives</a:t>
            </a:r>
          </a:p>
        </p:txBody>
      </p:sp>
      <p:sp>
        <p:nvSpPr>
          <p:cNvPr id="18435" name="Content Placeholder 2"/>
          <p:cNvSpPr>
            <a:spLocks noGrp="1"/>
          </p:cNvSpPr>
          <p:nvPr>
            <p:ph idx="1"/>
          </p:nvPr>
        </p:nvSpPr>
        <p:spPr>
          <a:xfrm>
            <a:off x="373063" y="1003300"/>
            <a:ext cx="11445875" cy="5507038"/>
          </a:xfrm>
        </p:spPr>
        <p:txBody>
          <a:bodyPr/>
          <a:lstStyle/>
          <a:p>
            <a:pPr eaLnBrk="1" hangingPunct="1"/>
            <a:r>
              <a:rPr lang="en-US" smtClean="0">
                <a:cs typeface="Arial" charset="0"/>
              </a:rPr>
              <a:t>A large body of research - including SAMHSA’s EIDP and most recently SSA’s Mental Health Treatment Study - has shown that evidence-based supported employment (EB SE) services substantially improve employment outcomes of people with psychiatric disabilities. </a:t>
            </a:r>
          </a:p>
          <a:p>
            <a:pPr eaLnBrk="1" hangingPunct="1"/>
            <a:r>
              <a:rPr lang="en-US" smtClean="0">
                <a:cs typeface="Arial" charset="0"/>
              </a:rPr>
              <a:t>Thus, an important policy question is, does this model continue to influence employment after EBP SE services cease, and what are the duration and type of effects? </a:t>
            </a:r>
          </a:p>
          <a:p>
            <a:pPr eaLnBrk="1" hangingPunct="1"/>
            <a:r>
              <a:rPr lang="en-US" smtClean="0">
                <a:cs typeface="Arial" charset="0"/>
              </a:rPr>
              <a:t>The objectives of this project are to learn more about the long-term (12+ years) impact of EBP SE on earnings, benefit receipt and benefit suspension/termination.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98425" y="153988"/>
            <a:ext cx="11909425" cy="1143000"/>
          </a:xfrm>
        </p:spPr>
        <p:txBody>
          <a:bodyPr/>
          <a:lstStyle/>
          <a:p>
            <a:pPr eaLnBrk="1" hangingPunct="1"/>
            <a:r>
              <a:rPr lang="en-US" altLang="en-US" sz="3600" smtClean="0">
                <a:cs typeface="Arial" charset="0"/>
              </a:rPr>
              <a:t>Employment Intervention Demonstration Program (EIDP) </a:t>
            </a:r>
            <a:br>
              <a:rPr lang="en-US" altLang="en-US" sz="3600" smtClean="0">
                <a:cs typeface="Arial" charset="0"/>
              </a:rPr>
            </a:br>
            <a:r>
              <a:rPr lang="en-US" altLang="en-US" sz="3600" smtClean="0">
                <a:cs typeface="Arial" charset="0"/>
              </a:rPr>
              <a:t>Personal Economy Study (PES)</a:t>
            </a:r>
          </a:p>
        </p:txBody>
      </p:sp>
      <p:sp>
        <p:nvSpPr>
          <p:cNvPr id="20483" name="Rectangle 4"/>
          <p:cNvSpPr>
            <a:spLocks noGrp="1" noChangeArrowheads="1"/>
          </p:cNvSpPr>
          <p:nvPr>
            <p:ph idx="1"/>
          </p:nvPr>
        </p:nvSpPr>
        <p:spPr>
          <a:xfrm>
            <a:off x="98425" y="1296988"/>
            <a:ext cx="11909425" cy="5351462"/>
          </a:xfrm>
        </p:spPr>
        <p:txBody>
          <a:bodyPr/>
          <a:lstStyle/>
          <a:p>
            <a:pPr eaLnBrk="1" hangingPunct="1"/>
            <a:r>
              <a:rPr lang="en-US" altLang="en-US" smtClean="0">
                <a:cs typeface="Arial" charset="0"/>
              </a:rPr>
              <a:t>The EIDP enrolled 1,648 people with psychiatric disabilities at 8 sites in 8 states, randomly assigned them to EB Supported Employment (E) or comparison (C) conditions, and followed them from 1996-2000.</a:t>
            </a:r>
          </a:p>
          <a:p>
            <a:pPr eaLnBrk="1" hangingPunct="1"/>
            <a:r>
              <a:rPr lang="en-US" altLang="en-US" smtClean="0">
                <a:cs typeface="Arial" charset="0"/>
              </a:rPr>
              <a:t>6 sites participated in the PES; n=867 with 505 consenting to matching and 487 were successfully matched with SSA/DAF data via Enumeration Verification System </a:t>
            </a:r>
          </a:p>
          <a:p>
            <a:pPr eaLnBrk="1" hangingPunct="1"/>
            <a:r>
              <a:rPr lang="en-US" altLang="en-US" smtClean="0">
                <a:cs typeface="Arial" charset="0"/>
              </a:rPr>
              <a:t>35 were not enrolled in SSI/DI from 1996-2012 &amp; another 3 died prior to 2000, yielding an analysis sample n=449</a:t>
            </a:r>
          </a:p>
          <a:p>
            <a:pPr eaLnBrk="1" hangingPunct="1"/>
            <a:r>
              <a:rPr lang="en-US" altLang="en-US" smtClean="0">
                <a:cs typeface="Arial" charset="0"/>
              </a:rPr>
              <a:t>52% (n=234) in the E condition &amp; 48% (n=215) in C condition </a:t>
            </a:r>
          </a:p>
          <a:p>
            <a:pPr eaLnBrk="1" hangingPunct="1">
              <a:buFont typeface="Wingdings" pitchFamily="2" charset="2"/>
              <a:buChar char="ü"/>
            </a:pPr>
            <a:endParaRPr lang="en-US" altLang="en-US" b="1"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19100" y="-76200"/>
            <a:ext cx="10850563" cy="1143000"/>
          </a:xfrm>
        </p:spPr>
        <p:txBody>
          <a:bodyPr/>
          <a:lstStyle/>
          <a:p>
            <a:pPr eaLnBrk="1" hangingPunct="1"/>
            <a:r>
              <a:rPr lang="en-US" altLang="en-US" sz="3600" smtClean="0"/>
              <a:t>Participant Characteristics (N=449) </a:t>
            </a:r>
          </a:p>
        </p:txBody>
      </p:sp>
      <p:sp>
        <p:nvSpPr>
          <p:cNvPr id="22531" name="Rectangle 4"/>
          <p:cNvSpPr>
            <a:spLocks noGrp="1" noChangeArrowheads="1"/>
          </p:cNvSpPr>
          <p:nvPr>
            <p:ph idx="1"/>
          </p:nvPr>
        </p:nvSpPr>
        <p:spPr>
          <a:xfrm>
            <a:off x="419100" y="876300"/>
            <a:ext cx="11772900" cy="5619750"/>
          </a:xfrm>
        </p:spPr>
        <p:txBody>
          <a:bodyPr/>
          <a:lstStyle/>
          <a:p>
            <a:pPr eaLnBrk="1" hangingPunct="1">
              <a:lnSpc>
                <a:spcPct val="120000"/>
              </a:lnSpc>
            </a:pPr>
            <a:r>
              <a:rPr lang="en-US" altLang="en-US" smtClean="0"/>
              <a:t>Average age 39 years @ EIDP study baseline (2/96 – 2/98)</a:t>
            </a:r>
          </a:p>
          <a:p>
            <a:pPr eaLnBrk="1" hangingPunct="1">
              <a:lnSpc>
                <a:spcPct val="120000"/>
              </a:lnSpc>
            </a:pPr>
            <a:r>
              <a:rPr lang="en-US" altLang="en-US" smtClean="0"/>
              <a:t>52% White, 30% Black, 14% Hispanic/Latino, 4% other</a:t>
            </a:r>
          </a:p>
          <a:p>
            <a:pPr eaLnBrk="1" hangingPunct="1">
              <a:lnSpc>
                <a:spcPct val="120000"/>
              </a:lnSpc>
            </a:pPr>
            <a:r>
              <a:rPr lang="en-US" altLang="en-US" smtClean="0"/>
              <a:t>50% male</a:t>
            </a:r>
          </a:p>
          <a:p>
            <a:pPr eaLnBrk="1" hangingPunct="1">
              <a:lnSpc>
                <a:spcPct val="120000"/>
              </a:lnSpc>
            </a:pPr>
            <a:r>
              <a:rPr lang="en-US" altLang="en-US" smtClean="0"/>
              <a:t>54% schizophrenia, 27% major depression, 15% bipolar </a:t>
            </a:r>
          </a:p>
          <a:p>
            <a:pPr eaLnBrk="1" hangingPunct="1">
              <a:lnSpc>
                <a:spcPct val="120000"/>
              </a:lnSpc>
            </a:pPr>
            <a:r>
              <a:rPr lang="en-US" altLang="en-US" smtClean="0"/>
              <a:t>54% co-occurring substance use disorder</a:t>
            </a:r>
          </a:p>
          <a:p>
            <a:pPr eaLnBrk="1" hangingPunct="1">
              <a:lnSpc>
                <a:spcPct val="120000"/>
              </a:lnSpc>
            </a:pPr>
            <a:r>
              <a:rPr lang="en-US" altLang="en-US" smtClean="0"/>
              <a:t>27% less than high school education</a:t>
            </a:r>
          </a:p>
          <a:p>
            <a:pPr eaLnBrk="1" hangingPunct="1">
              <a:lnSpc>
                <a:spcPct val="120000"/>
              </a:lnSpc>
            </a:pPr>
            <a:r>
              <a:rPr lang="en-US" altLang="en-US" smtClean="0"/>
              <a:t>64% had been employed within 5 years prior to baseline</a:t>
            </a:r>
          </a:p>
          <a:p>
            <a:pPr eaLnBrk="1" hangingPunct="1">
              <a:lnSpc>
                <a:spcPct val="120000"/>
              </a:lnSpc>
            </a:pPr>
            <a:r>
              <a:rPr lang="en-US" altLang="en-US" smtClean="0"/>
              <a:t>47% reported SSI, 37% reported SSDI, 16% SSI+DI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4578" name="Picture 2" descr="http://www.mathworks.com/help/map/ref/usamap_3.png"/>
          <p:cNvPicPr>
            <a:picLocks noChangeAspect="1" noChangeArrowheads="1"/>
          </p:cNvPicPr>
          <p:nvPr/>
        </p:nvPicPr>
        <p:blipFill>
          <a:blip r:embed="rId3"/>
          <a:srcRect/>
          <a:stretch>
            <a:fillRect/>
          </a:stretch>
        </p:blipFill>
        <p:spPr bwMode="auto">
          <a:xfrm>
            <a:off x="993775" y="711200"/>
            <a:ext cx="8785225" cy="5942013"/>
          </a:xfrm>
          <a:prstGeom prst="rect">
            <a:avLst/>
          </a:prstGeom>
          <a:noFill/>
          <a:ln w="9525">
            <a:noFill/>
            <a:miter lim="800000"/>
            <a:headEnd/>
            <a:tailEnd/>
          </a:ln>
        </p:spPr>
      </p:pic>
      <p:sp>
        <p:nvSpPr>
          <p:cNvPr id="24579" name="TextBox 1"/>
          <p:cNvSpPr txBox="1">
            <a:spLocks noChangeArrowheads="1"/>
          </p:cNvSpPr>
          <p:nvPr/>
        </p:nvSpPr>
        <p:spPr bwMode="auto">
          <a:xfrm>
            <a:off x="1247775" y="5368925"/>
            <a:ext cx="1350963" cy="646113"/>
          </a:xfrm>
          <a:prstGeom prst="rect">
            <a:avLst/>
          </a:prstGeom>
          <a:noFill/>
          <a:ln w="9525">
            <a:noFill/>
            <a:miter lim="800000"/>
            <a:headEnd/>
            <a:tailEnd/>
          </a:ln>
        </p:spPr>
        <p:txBody>
          <a:bodyPr wrap="none">
            <a:spAutoFit/>
          </a:bodyPr>
          <a:lstStyle/>
          <a:p>
            <a:pPr algn="ctr"/>
            <a:r>
              <a:rPr lang="en-US" altLang="en-US" b="1"/>
              <a:t>49% </a:t>
            </a:r>
          </a:p>
          <a:p>
            <a:pPr algn="ctr"/>
            <a:r>
              <a:rPr lang="en-US" altLang="en-US" b="1"/>
              <a:t>Southwest</a:t>
            </a:r>
          </a:p>
        </p:txBody>
      </p:sp>
      <p:sp>
        <p:nvSpPr>
          <p:cNvPr id="24580" name="TextBox 2"/>
          <p:cNvSpPr txBox="1">
            <a:spLocks noChangeArrowheads="1"/>
          </p:cNvSpPr>
          <p:nvPr/>
        </p:nvSpPr>
        <p:spPr bwMode="auto">
          <a:xfrm>
            <a:off x="9834563" y="1601788"/>
            <a:ext cx="1262062" cy="646112"/>
          </a:xfrm>
          <a:prstGeom prst="rect">
            <a:avLst/>
          </a:prstGeom>
          <a:noFill/>
          <a:ln w="9525">
            <a:noFill/>
            <a:miter lim="800000"/>
            <a:headEnd/>
            <a:tailEnd/>
          </a:ln>
        </p:spPr>
        <p:txBody>
          <a:bodyPr wrap="none">
            <a:spAutoFit/>
          </a:bodyPr>
          <a:lstStyle/>
          <a:p>
            <a:pPr algn="ctr"/>
            <a:r>
              <a:rPr lang="en-US" altLang="en-US" b="1">
                <a:solidFill>
                  <a:schemeClr val="tx2"/>
                </a:solidFill>
              </a:rPr>
              <a:t>19% </a:t>
            </a:r>
          </a:p>
          <a:p>
            <a:pPr algn="ctr"/>
            <a:r>
              <a:rPr lang="en-US" altLang="en-US" b="1">
                <a:solidFill>
                  <a:schemeClr val="tx2"/>
                </a:solidFill>
              </a:rPr>
              <a:t>Northeast</a:t>
            </a:r>
          </a:p>
        </p:txBody>
      </p:sp>
      <p:sp>
        <p:nvSpPr>
          <p:cNvPr id="24581" name="TextBox 3"/>
          <p:cNvSpPr txBox="1">
            <a:spLocks noChangeArrowheads="1"/>
          </p:cNvSpPr>
          <p:nvPr/>
        </p:nvSpPr>
        <p:spPr bwMode="auto">
          <a:xfrm>
            <a:off x="9713913" y="3141663"/>
            <a:ext cx="1504950" cy="646112"/>
          </a:xfrm>
          <a:prstGeom prst="rect">
            <a:avLst/>
          </a:prstGeom>
          <a:noFill/>
          <a:ln w="9525">
            <a:noFill/>
            <a:miter lim="800000"/>
            <a:headEnd/>
            <a:tailEnd/>
          </a:ln>
        </p:spPr>
        <p:txBody>
          <a:bodyPr wrap="none">
            <a:spAutoFit/>
          </a:bodyPr>
          <a:lstStyle/>
          <a:p>
            <a:pPr algn="ctr"/>
            <a:r>
              <a:rPr lang="en-US" altLang="en-US" b="1">
                <a:solidFill>
                  <a:schemeClr val="tx2"/>
                </a:solidFill>
              </a:rPr>
              <a:t>17%</a:t>
            </a:r>
          </a:p>
          <a:p>
            <a:pPr algn="ctr"/>
            <a:r>
              <a:rPr lang="en-US" altLang="en-US" b="1">
                <a:solidFill>
                  <a:schemeClr val="tx2"/>
                </a:solidFill>
              </a:rPr>
              <a:t>Mid-Atlantic</a:t>
            </a:r>
          </a:p>
        </p:txBody>
      </p:sp>
      <p:sp>
        <p:nvSpPr>
          <p:cNvPr id="24582" name="TextBox 4"/>
          <p:cNvSpPr txBox="1">
            <a:spLocks noChangeArrowheads="1"/>
          </p:cNvSpPr>
          <p:nvPr/>
        </p:nvSpPr>
        <p:spPr bwMode="auto">
          <a:xfrm>
            <a:off x="9779000" y="5311775"/>
            <a:ext cx="1300163" cy="646113"/>
          </a:xfrm>
          <a:prstGeom prst="rect">
            <a:avLst/>
          </a:prstGeom>
          <a:noFill/>
          <a:ln w="9525">
            <a:noFill/>
            <a:miter lim="800000"/>
            <a:headEnd/>
            <a:tailEnd/>
          </a:ln>
        </p:spPr>
        <p:txBody>
          <a:bodyPr wrap="none">
            <a:spAutoFit/>
          </a:bodyPr>
          <a:lstStyle/>
          <a:p>
            <a:pPr algn="ctr"/>
            <a:r>
              <a:rPr lang="en-US" altLang="en-US" b="1">
                <a:solidFill>
                  <a:schemeClr val="tx2"/>
                </a:solidFill>
              </a:rPr>
              <a:t>15%</a:t>
            </a:r>
          </a:p>
          <a:p>
            <a:pPr algn="ctr"/>
            <a:r>
              <a:rPr lang="en-US" altLang="en-US" b="1">
                <a:solidFill>
                  <a:schemeClr val="tx2"/>
                </a:solidFill>
              </a:rPr>
              <a:t>Southeast</a:t>
            </a:r>
          </a:p>
        </p:txBody>
      </p:sp>
      <p:cxnSp>
        <p:nvCxnSpPr>
          <p:cNvPr id="7" name="Straight Arrow Connector 6"/>
          <p:cNvCxnSpPr/>
          <p:nvPr/>
        </p:nvCxnSpPr>
        <p:spPr>
          <a:xfrm flipH="1">
            <a:off x="8709025" y="2141538"/>
            <a:ext cx="1182688" cy="26987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8151813" y="2940050"/>
            <a:ext cx="1874837" cy="41275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flipV="1">
            <a:off x="7908925" y="4506913"/>
            <a:ext cx="1982788" cy="9906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2035175" y="5143500"/>
            <a:ext cx="2714625" cy="8143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flipV="1">
            <a:off x="8291513" y="3243263"/>
            <a:ext cx="1554162" cy="21907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1714500" y="4476750"/>
            <a:ext cx="1304925" cy="13335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4589" name="TextBox 27"/>
          <p:cNvSpPr txBox="1">
            <a:spLocks noChangeArrowheads="1"/>
          </p:cNvSpPr>
          <p:nvPr/>
        </p:nvSpPr>
        <p:spPr bwMode="auto">
          <a:xfrm>
            <a:off x="2079625" y="65088"/>
            <a:ext cx="7326313" cy="646112"/>
          </a:xfrm>
          <a:prstGeom prst="rect">
            <a:avLst/>
          </a:prstGeom>
          <a:noFill/>
          <a:ln w="9525">
            <a:noFill/>
            <a:miter lim="800000"/>
            <a:headEnd/>
            <a:tailEnd/>
          </a:ln>
        </p:spPr>
        <p:txBody>
          <a:bodyPr>
            <a:spAutoFit/>
          </a:bodyPr>
          <a:lstStyle/>
          <a:p>
            <a:r>
              <a:rPr lang="en-US" altLang="en-US" sz="3600">
                <a:solidFill>
                  <a:schemeClr val="tx2"/>
                </a:solidFill>
              </a:rPr>
              <a:t>Geographic Regions of PES Sites</a:t>
            </a:r>
          </a:p>
        </p:txBody>
      </p:sp>
      <p:sp>
        <p:nvSpPr>
          <p:cNvPr id="24590" name="TextBox 4"/>
          <p:cNvSpPr txBox="1">
            <a:spLocks noChangeArrowheads="1"/>
          </p:cNvSpPr>
          <p:nvPr/>
        </p:nvSpPr>
        <p:spPr bwMode="auto">
          <a:xfrm>
            <a:off x="1069975" y="5857875"/>
            <a:ext cx="1352550" cy="646113"/>
          </a:xfrm>
          <a:prstGeom prst="rect">
            <a:avLst/>
          </a:prstGeom>
          <a:noFill/>
          <a:ln w="9525">
            <a:noFill/>
            <a:miter lim="800000"/>
            <a:headEnd/>
            <a:tailEnd/>
          </a:ln>
        </p:spPr>
        <p:txBody>
          <a:bodyPr wrap="none">
            <a:spAutoFit/>
          </a:bodyPr>
          <a:lstStyle/>
          <a:p>
            <a:pPr algn="ctr"/>
            <a:r>
              <a:rPr lang="en-US" altLang="en-US" b="1">
                <a:solidFill>
                  <a:schemeClr val="accent1"/>
                </a:solidFill>
              </a:rPr>
              <a:t>49%</a:t>
            </a:r>
          </a:p>
          <a:p>
            <a:pPr algn="ctr"/>
            <a:r>
              <a:rPr lang="en-US" altLang="en-US" b="1">
                <a:solidFill>
                  <a:schemeClr val="accent1"/>
                </a:solidFill>
              </a:rPr>
              <a:t>Southwest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Title 1"/>
          <p:cNvSpPr>
            <a:spLocks noGrp="1"/>
          </p:cNvSpPr>
          <p:nvPr>
            <p:ph type="title"/>
          </p:nvPr>
        </p:nvSpPr>
        <p:spPr>
          <a:xfrm>
            <a:off x="0" y="0"/>
            <a:ext cx="12085638" cy="1089025"/>
          </a:xfrm>
        </p:spPr>
        <p:txBody>
          <a:bodyPr/>
          <a:lstStyle/>
          <a:p>
            <a:pPr eaLnBrk="1" hangingPunct="1"/>
            <a:r>
              <a:rPr lang="en-US" sz="3600" smtClean="0"/>
              <a:t>PES Participant Characteristics by EIDP Study Condition </a:t>
            </a:r>
          </a:p>
        </p:txBody>
      </p:sp>
      <p:sp>
        <p:nvSpPr>
          <p:cNvPr id="26627" name="Content Placeholder 2"/>
          <p:cNvSpPr>
            <a:spLocks noGrp="1"/>
          </p:cNvSpPr>
          <p:nvPr>
            <p:ph idx="1"/>
          </p:nvPr>
        </p:nvSpPr>
        <p:spPr>
          <a:xfrm>
            <a:off x="217488" y="927100"/>
            <a:ext cx="11650662" cy="5105400"/>
          </a:xfrm>
        </p:spPr>
        <p:txBody>
          <a:bodyPr/>
          <a:lstStyle/>
          <a:p>
            <a:pPr eaLnBrk="1" hangingPunct="1"/>
            <a:r>
              <a:rPr lang="en-US" altLang="en-US" smtClean="0"/>
              <a:t>Participants did not differ significantly by E vs C condition (univariate p&lt;.05) on measured background characteristics.</a:t>
            </a:r>
          </a:p>
          <a:p>
            <a:pPr eaLnBrk="1" hangingPunct="1"/>
            <a:r>
              <a:rPr lang="en-US" smtClean="0"/>
              <a:t>During the EIDP, PES participants in the E study condition had significantly better outcomes than C in terms of achieving competitive employment (56% vs 36%, p&lt;.001).</a:t>
            </a:r>
          </a:p>
          <a:p>
            <a:pPr eaLnBrk="1" hangingPunct="1"/>
            <a:r>
              <a:rPr lang="en-US" smtClean="0"/>
              <a:t>A higher proportion of E condition PES participants worked at all during EIDP (72% vs 63%, p=.053).</a:t>
            </a:r>
          </a:p>
          <a:p>
            <a:pPr eaLnBrk="1" hangingPunct="1"/>
            <a:r>
              <a:rPr lang="en-US" smtClean="0"/>
              <a:t>A higher proportion of E than C worked 40+ hours in a month (58% vs 50%, p=.076).  </a:t>
            </a:r>
          </a:p>
          <a:p>
            <a:pPr eaLnBrk="1" hangingPunct="1"/>
            <a:r>
              <a:rPr lang="en-US" smtClean="0"/>
              <a:t>E condition had higher total earnings and worked more hours, than C but these differences were not significant (p&gt;.10).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Title 1"/>
          <p:cNvSpPr>
            <a:spLocks noGrp="1"/>
          </p:cNvSpPr>
          <p:nvPr>
            <p:ph type="title"/>
          </p:nvPr>
        </p:nvSpPr>
        <p:spPr>
          <a:xfrm>
            <a:off x="0" y="36513"/>
            <a:ext cx="12192000" cy="1325562"/>
          </a:xfrm>
        </p:spPr>
        <p:txBody>
          <a:bodyPr/>
          <a:lstStyle/>
          <a:p>
            <a:pPr eaLnBrk="1" hangingPunct="1"/>
            <a:r>
              <a:rPr lang="en-US" sz="3600" smtClean="0"/>
              <a:t>Summary of Long-term Beneficiary Status, Mortality &amp; Retirement Age</a:t>
            </a:r>
          </a:p>
        </p:txBody>
      </p:sp>
      <p:sp>
        <p:nvSpPr>
          <p:cNvPr id="28675" name="Content Placeholder 2"/>
          <p:cNvSpPr>
            <a:spLocks noGrp="1"/>
          </p:cNvSpPr>
          <p:nvPr>
            <p:ph idx="1"/>
          </p:nvPr>
        </p:nvSpPr>
        <p:spPr>
          <a:xfrm>
            <a:off x="609600" y="1393825"/>
            <a:ext cx="10980738" cy="4953000"/>
          </a:xfrm>
        </p:spPr>
        <p:txBody>
          <a:bodyPr/>
          <a:lstStyle/>
          <a:p>
            <a:pPr eaLnBrk="1" hangingPunct="1"/>
            <a:r>
              <a:rPr lang="en-US" smtClean="0"/>
              <a:t>We examined SSA/DAF data over 13 years post-EIDP from January 2000 through December 2012 (156 months). </a:t>
            </a:r>
          </a:p>
          <a:p>
            <a:pPr eaLnBrk="1" hangingPunct="1"/>
            <a:r>
              <a:rPr lang="en-US" smtClean="0"/>
              <a:t>Participants had between 1 and 156 months of follow-up with an average (s.d.) of 138 (39) months or 11.5 years.</a:t>
            </a:r>
          </a:p>
          <a:p>
            <a:pPr eaLnBrk="1" hangingPunct="1"/>
            <a:r>
              <a:rPr lang="en-US" smtClean="0"/>
              <a:t>59% were SSI beneficiaries in years 2000-2012.</a:t>
            </a:r>
          </a:p>
          <a:p>
            <a:pPr eaLnBrk="1" hangingPunct="1"/>
            <a:r>
              <a:rPr lang="en-US" smtClean="0"/>
              <a:t>50% were SSDI beneficiaries in years 2000-2012.</a:t>
            </a:r>
          </a:p>
          <a:p>
            <a:pPr eaLnBrk="1" hangingPunct="1"/>
            <a:r>
              <a:rPr lang="en-US" smtClean="0"/>
              <a:t>110 (24%) died between 2000 and 2012.</a:t>
            </a:r>
          </a:p>
          <a:p>
            <a:pPr eaLnBrk="1" hangingPunct="1"/>
            <a:r>
              <a:rPr lang="en-US" smtClean="0"/>
              <a:t>54 (12%) reached full retirement age by 2012.</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Title 1"/>
          <p:cNvSpPr>
            <a:spLocks noGrp="1"/>
          </p:cNvSpPr>
          <p:nvPr>
            <p:ph type="title"/>
          </p:nvPr>
        </p:nvSpPr>
        <p:spPr>
          <a:xfrm>
            <a:off x="838200" y="90488"/>
            <a:ext cx="10515600" cy="1325562"/>
          </a:xfrm>
        </p:spPr>
        <p:txBody>
          <a:bodyPr/>
          <a:lstStyle/>
          <a:p>
            <a:pPr eaLnBrk="1" hangingPunct="1"/>
            <a:r>
              <a:rPr lang="en-US" sz="3600" smtClean="0"/>
              <a:t>Long-term </a:t>
            </a:r>
            <a:r>
              <a:rPr lang="en-US" sz="3600" u="sng" smtClean="0"/>
              <a:t>Summary Outcomes</a:t>
            </a:r>
            <a:r>
              <a:rPr lang="en-US" sz="3600" smtClean="0"/>
              <a:t> from 2000-2012</a:t>
            </a:r>
          </a:p>
        </p:txBody>
      </p:sp>
      <p:sp>
        <p:nvSpPr>
          <p:cNvPr id="3" name="Content Placeholder 2"/>
          <p:cNvSpPr>
            <a:spLocks noGrp="1"/>
          </p:cNvSpPr>
          <p:nvPr>
            <p:ph idx="1"/>
          </p:nvPr>
        </p:nvSpPr>
        <p:spPr>
          <a:xfrm>
            <a:off x="265113" y="1289050"/>
            <a:ext cx="11445875" cy="5568950"/>
          </a:xfrm>
        </p:spPr>
        <p:txBody>
          <a:bodyPr>
            <a:normAutofit lnSpcReduction="10000"/>
          </a:bodyPr>
          <a:lstStyle/>
          <a:p>
            <a:pPr lvl="1" eaLnBrk="1" hangingPunct="1">
              <a:buFont typeface="Arial" panose="020B0604020202020204" pitchFamily="34" charset="0"/>
              <a:buChar char="•"/>
              <a:defRPr/>
            </a:pPr>
            <a:r>
              <a:rPr lang="en-US" sz="3200" dirty="0" smtClean="0"/>
              <a:t>32.9% of all participants had any reported earnings. </a:t>
            </a:r>
          </a:p>
          <a:p>
            <a:pPr lvl="1" eaLnBrk="1" hangingPunct="1">
              <a:buFont typeface="Arial" panose="020B0604020202020204" pitchFamily="34" charset="0"/>
              <a:buChar char="•"/>
              <a:defRPr/>
            </a:pPr>
            <a:r>
              <a:rPr lang="en-US" sz="3200" dirty="0" smtClean="0"/>
              <a:t>Participants reported earning an average total of $6,453 (</a:t>
            </a:r>
            <a:r>
              <a:rPr lang="en-US" sz="3200" dirty="0" err="1" smtClean="0"/>
              <a:t>s.d.</a:t>
            </a:r>
            <a:r>
              <a:rPr lang="en-US" sz="3200" dirty="0" smtClean="0"/>
              <a:t>=$18,784).</a:t>
            </a:r>
          </a:p>
          <a:p>
            <a:pPr lvl="1" eaLnBrk="1" hangingPunct="1">
              <a:buFont typeface="Arial" panose="020B0604020202020204" pitchFamily="34" charset="0"/>
              <a:buChar char="•"/>
              <a:defRPr/>
            </a:pPr>
            <a:r>
              <a:rPr lang="en-US" sz="3200" dirty="0" smtClean="0"/>
              <a:t>11.8% of participants were ever suspended from SSI/DI due to work; 4.3% ever terminated due to work; 13.1% ever suspended and/or terminated.</a:t>
            </a:r>
          </a:p>
          <a:p>
            <a:pPr lvl="1" eaLnBrk="1" hangingPunct="1">
              <a:buFont typeface="Arial" panose="020B0604020202020204" pitchFamily="34" charset="0"/>
              <a:buChar char="•"/>
              <a:defRPr/>
            </a:pPr>
            <a:r>
              <a:rPr lang="en-US" sz="3200" dirty="0" smtClean="0"/>
              <a:t>Total cash benefits received = $77,040 (</a:t>
            </a:r>
            <a:r>
              <a:rPr lang="en-US" sz="3200" dirty="0" err="1" smtClean="0"/>
              <a:t>s.d.</a:t>
            </a:r>
            <a:r>
              <a:rPr lang="en-US" sz="3200" dirty="0" smtClean="0"/>
              <a:t>=$34,631) for SSI or dual eligible beneficiaries; $111,841 (</a:t>
            </a:r>
            <a:r>
              <a:rPr lang="en-US" sz="3200" dirty="0" err="1" smtClean="0"/>
              <a:t>s.d.</a:t>
            </a:r>
            <a:r>
              <a:rPr lang="en-US" sz="3200" dirty="0" smtClean="0"/>
              <a:t>=48,692) for SSDI beneficiaries.</a:t>
            </a:r>
          </a:p>
          <a:p>
            <a:pPr lvl="1" eaLnBrk="1" hangingPunct="1">
              <a:buFont typeface="Arial" panose="020B0604020202020204" pitchFamily="34" charset="0"/>
              <a:buChar char="•"/>
              <a:defRPr/>
            </a:pPr>
            <a:r>
              <a:rPr lang="en-US" sz="3200" dirty="0" smtClean="0"/>
              <a:t>Participants used PASS work incentive in &lt;1% of follow-up months and Ticket to Work in &lt;3% of follow-up months.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Theme1" id="{8FE272BA-FBEF-40E4-A977-70058D8DB14E}" vid="{29EBF735-1AB1-4EBA-9AC4-001A7D848CF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4472</TotalTime>
  <Words>1319</Words>
  <Application>Microsoft Office PowerPoint</Application>
  <PresentationFormat>Custom</PresentationFormat>
  <Paragraphs>156</Paragraphs>
  <Slides>18</Slides>
  <Notes>16</Notes>
  <HiddenSlides>0</HiddenSlides>
  <MMClips>0</MMClips>
  <ScaleCrop>false</ScaleCrop>
  <HeadingPairs>
    <vt:vector size="6" baseType="variant">
      <vt:variant>
        <vt:lpstr>Fonts Used</vt:lpstr>
      </vt:variant>
      <vt:variant>
        <vt:i4>5</vt:i4>
      </vt:variant>
      <vt:variant>
        <vt:lpstr>Design Template</vt:lpstr>
      </vt:variant>
      <vt:variant>
        <vt:i4>1</vt:i4>
      </vt:variant>
      <vt:variant>
        <vt:lpstr>Slide Titles</vt:lpstr>
      </vt:variant>
      <vt:variant>
        <vt:i4>18</vt:i4>
      </vt:variant>
    </vt:vector>
  </HeadingPairs>
  <TitlesOfParts>
    <vt:vector size="24" baseType="lpstr">
      <vt:lpstr>Arial</vt:lpstr>
      <vt:lpstr>Calibri</vt:lpstr>
      <vt:lpstr>Wingdings</vt:lpstr>
      <vt:lpstr>Times New Roman</vt:lpstr>
      <vt:lpstr>Tahoma</vt:lpstr>
      <vt:lpstr>Theme1</vt:lpstr>
      <vt:lpstr>Long-Term Follow-Up of Supported Employment Recipients with Psychiatric Disabilities</vt:lpstr>
      <vt:lpstr>Collaborators &amp; Funder</vt:lpstr>
      <vt:lpstr>Background &amp; Objectives</vt:lpstr>
      <vt:lpstr>Employment Intervention Demonstration Program (EIDP)  Personal Economy Study (PES)</vt:lpstr>
      <vt:lpstr>Participant Characteristics (N=449) </vt:lpstr>
      <vt:lpstr>Slide 6</vt:lpstr>
      <vt:lpstr>PES Participant Characteristics by EIDP Study Condition </vt:lpstr>
      <vt:lpstr>Summary of Long-term Beneficiary Status, Mortality &amp; Retirement Age</vt:lpstr>
      <vt:lpstr>Long-term Summary Outcomes from 2000-2012</vt:lpstr>
      <vt:lpstr>Multivariable* Analysis of Summary Outcomes</vt:lpstr>
      <vt:lpstr>Long-term Longitudinal Outcomes, 2000-2012</vt:lpstr>
      <vt:lpstr>Multivariable* Longitudinal Analysis: Any Earnings/Month</vt:lpstr>
      <vt:lpstr>Multivariable* Longitudinal Analysis: $ Earned/Month</vt:lpstr>
      <vt:lpstr>Multivariable* Long. Analysis: Suspension/Termination</vt:lpstr>
      <vt:lpstr>Conclusions</vt:lpstr>
      <vt:lpstr> Study Limitations</vt:lpstr>
      <vt:lpstr>Next Steps</vt:lpstr>
      <vt:lpstr>Contact Information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 Burke-Miller</dc:creator>
  <cp:lastModifiedBy>Judith Cook</cp:lastModifiedBy>
  <cp:revision>169</cp:revision>
  <dcterms:created xsi:type="dcterms:W3CDTF">2014-10-14T00:33:37Z</dcterms:created>
  <dcterms:modified xsi:type="dcterms:W3CDTF">2015-03-17T18:44:58Z</dcterms:modified>
</cp:coreProperties>
</file>